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10" r:id="rId2"/>
    <p:sldId id="438" r:id="rId3"/>
    <p:sldId id="723" r:id="rId4"/>
    <p:sldId id="724" r:id="rId5"/>
    <p:sldId id="726" r:id="rId6"/>
    <p:sldId id="728" r:id="rId7"/>
    <p:sldId id="771" r:id="rId8"/>
    <p:sldId id="772" r:id="rId9"/>
    <p:sldId id="773" r:id="rId10"/>
    <p:sldId id="774" r:id="rId11"/>
  </p:sldIdLst>
  <p:sldSz cx="12192000" cy="6858000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5C44"/>
    <a:srgbClr val="DCE6F2"/>
    <a:srgbClr val="0D3B5A"/>
    <a:srgbClr val="F8C8B6"/>
    <a:srgbClr val="0D2A47"/>
    <a:srgbClr val="EA5B3E"/>
    <a:srgbClr val="24435D"/>
    <a:srgbClr val="FDEADA"/>
    <a:srgbClr val="E957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0013" autoAdjust="0"/>
  </p:normalViewPr>
  <p:slideViewPr>
    <p:cSldViewPr snapToGrid="0" snapToObjects="1">
      <p:cViewPr varScale="1">
        <p:scale>
          <a:sx n="77" d="100"/>
          <a:sy n="77" d="100"/>
        </p:scale>
        <p:origin x="749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3254" y="67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CF683-6C27-A348-8CDD-8A372FD02A52}" type="datetimeFigureOut">
              <a:rPr lang="fr-FR" smtClean="0"/>
              <a:pPr/>
              <a:t>26/06/2023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F59D9-FE32-EA48-B28D-A1DAA02DDCD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533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EDFDE-7623-134A-A5FB-D59B5ABBED4E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50B92-F11C-3449-A54D-582E3C98FB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77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95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5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89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67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Relationship Id="rId24" Type="http://schemas.openxmlformats.org/officeDocument/2006/relationships/image" Target="../media/image4.png"/><Relationship Id="rId15" Type="http://schemas.openxmlformats.org/officeDocument/2006/relationships/image" Target="../media/image2.png"/><Relationship Id="rId23" Type="http://schemas.openxmlformats.org/officeDocument/2006/relationships/image" Target="../media/image3.png"/><Relationship Id="rId14" Type="http://schemas.openxmlformats.org/officeDocument/2006/relationships/image" Target="../media/image2.pdf"/><Relationship Id="rId22" Type="http://schemas.openxmlformats.org/officeDocument/2006/relationships/image" Target="../media/image10.pd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df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df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54.pdf"/><Relationship Id="rId4" Type="http://schemas.openxmlformats.org/officeDocument/2006/relationships/image" Target="../media/image48.pdf"/><Relationship Id="rId9" Type="http://schemas.openxmlformats.org/officeDocument/2006/relationships/image" Target="../media/image2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df"/><Relationship Id="rId13" Type="http://schemas.openxmlformats.org/officeDocument/2006/relationships/image" Target="../media/image24.png"/><Relationship Id="rId7" Type="http://schemas.openxmlformats.org/officeDocument/2006/relationships/image" Target="../media/image21.png"/><Relationship Id="rId12" Type="http://schemas.openxmlformats.org/officeDocument/2006/relationships/image" Target="../media/image54.pd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df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52.pdf"/><Relationship Id="rId4" Type="http://schemas.openxmlformats.org/officeDocument/2006/relationships/image" Target="../media/image56.pdf"/><Relationship Id="rId9" Type="http://schemas.openxmlformats.org/officeDocument/2006/relationships/image" Target="../media/image2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12" Type="http://schemas.openxmlformats.org/officeDocument/2006/relationships/image" Target="../media/image60.pdf"/><Relationship Id="rId2" Type="http://schemas.openxmlformats.org/officeDocument/2006/relationships/image" Target="../media/image16.pdf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26.png"/><Relationship Id="rId15" Type="http://schemas.openxmlformats.org/officeDocument/2006/relationships/image" Target="../media/image28.png"/><Relationship Id="rId10" Type="http://schemas.openxmlformats.org/officeDocument/2006/relationships/image" Target="../media/image58.pdf"/><Relationship Id="rId4" Type="http://schemas.openxmlformats.org/officeDocument/2006/relationships/image" Target="../media/image7.png"/><Relationship Id="rId14" Type="http://schemas.openxmlformats.org/officeDocument/2006/relationships/image" Target="../media/image62.pdf"/></Relationships>
</file>

<file path=ppt/slideLayouts/_rels/slideLayout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12" Type="http://schemas.openxmlformats.org/officeDocument/2006/relationships/image" Target="../media/image60.pdf"/><Relationship Id="rId2" Type="http://schemas.openxmlformats.org/officeDocument/2006/relationships/image" Target="../media/image16.pdf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26.png"/><Relationship Id="rId15" Type="http://schemas.openxmlformats.org/officeDocument/2006/relationships/image" Target="../media/image28.png"/><Relationship Id="rId10" Type="http://schemas.openxmlformats.org/officeDocument/2006/relationships/image" Target="../media/image58.pdf"/><Relationship Id="rId4" Type="http://schemas.openxmlformats.org/officeDocument/2006/relationships/image" Target="../media/image7.png"/><Relationship Id="rId14" Type="http://schemas.openxmlformats.org/officeDocument/2006/relationships/image" Target="../media/image62.pd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df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6.pdf"/><Relationship Id="rId5" Type="http://schemas.openxmlformats.org/officeDocument/2006/relationships/image" Target="../media/image29.png"/><Relationship Id="rId4" Type="http://schemas.openxmlformats.org/officeDocument/2006/relationships/image" Target="../media/image64.pdf"/><Relationship Id="rId9" Type="http://schemas.openxmlformats.org/officeDocument/2006/relationships/image" Target="../media/image3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d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5.pdf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12" Type="http://schemas.openxmlformats.org/officeDocument/2006/relationships/image" Target="../media/image26.pdf"/><Relationship Id="rId17" Type="http://schemas.openxmlformats.org/officeDocument/2006/relationships/image" Target="../media/image12.png"/><Relationship Id="rId2" Type="http://schemas.openxmlformats.org/officeDocument/2006/relationships/image" Target="../media/image16.pdf"/><Relationship Id="rId16" Type="http://schemas.openxmlformats.org/officeDocument/2006/relationships/image" Target="../media/image30.pdf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9.png"/><Relationship Id="rId15" Type="http://schemas.openxmlformats.org/officeDocument/2006/relationships/image" Target="../media/image11.png"/><Relationship Id="rId10" Type="http://schemas.openxmlformats.org/officeDocument/2006/relationships/image" Target="../media/image24.pdf"/><Relationship Id="rId4" Type="http://schemas.openxmlformats.org/officeDocument/2006/relationships/image" Target="../media/image7.png"/><Relationship Id="rId14" Type="http://schemas.openxmlformats.org/officeDocument/2006/relationships/image" Target="../media/image28.pdf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40.pdf"/><Relationship Id="rId3" Type="http://schemas.openxmlformats.org/officeDocument/2006/relationships/image" Target="../media/image6.png"/><Relationship Id="rId12" Type="http://schemas.openxmlformats.org/officeDocument/2006/relationships/image" Target="../media/image34.pdf"/><Relationship Id="rId17" Type="http://schemas.openxmlformats.org/officeDocument/2006/relationships/image" Target="../media/image16.png"/><Relationship Id="rId2" Type="http://schemas.openxmlformats.org/officeDocument/2006/relationships/image" Target="../media/image16.pdf"/><Relationship Id="rId16" Type="http://schemas.openxmlformats.org/officeDocument/2006/relationships/image" Target="../media/image38.pdf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openxmlformats.org/officeDocument/2006/relationships/image" Target="../media/image32.pdf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14" Type="http://schemas.openxmlformats.org/officeDocument/2006/relationships/image" Target="../media/image36.pd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df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df"/><Relationship Id="rId5" Type="http://schemas.openxmlformats.org/officeDocument/2006/relationships/image" Target="../media/image18.png"/><Relationship Id="rId4" Type="http://schemas.openxmlformats.org/officeDocument/2006/relationships/image" Target="../media/image42.pdf"/><Relationship Id="rId9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3EE6EF0-CAA0-4C7F-9E22-04797E6AAF4F}"/>
              </a:ext>
            </a:extLst>
          </p:cNvPr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905287" y="2651841"/>
            <a:ext cx="8365067" cy="2019300"/>
          </a:xfrm>
          <a:prstGeom prst="rect">
            <a:avLst/>
          </a:prstGeom>
        </p:spPr>
      </p:pic>
      <p:sp>
        <p:nvSpPr>
          <p:cNvPr id="26" name="Espace réservé du texte 12">
            <a:extLst>
              <a:ext uri="{FF2B5EF4-FFF2-40B4-BE49-F238E27FC236}">
                <a16:creationId xmlns:a16="http://schemas.microsoft.com/office/drawing/2014/main" id="{6D9734AF-FBB6-48C5-8BE6-C13E192861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0" y="3189820"/>
            <a:ext cx="8365067" cy="933450"/>
          </a:xfrm>
        </p:spPr>
        <p:txBody>
          <a:bodyPr vert="horz" anchor="ctr">
            <a:noAutofit/>
          </a:bodyPr>
          <a:lstStyle>
            <a:lvl1pPr algn="ctr">
              <a:buNone/>
              <a:defRPr sz="2800" b="1" baseline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de la présentation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E142B88-0B3A-43F1-AE40-E13CC7B2E358}"/>
              </a:ext>
            </a:extLst>
          </p:cNvPr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1913467" y="5924549"/>
            <a:ext cx="8365067" cy="933451"/>
          </a:xfrm>
          <a:prstGeom prst="rect">
            <a:avLst/>
          </a:prstGeom>
        </p:spPr>
      </p:pic>
      <p:sp>
        <p:nvSpPr>
          <p:cNvPr id="28" name="Rectangle à coins arrondis 11">
            <a:extLst>
              <a:ext uri="{FF2B5EF4-FFF2-40B4-BE49-F238E27FC236}">
                <a16:creationId xmlns:a16="http://schemas.microsoft.com/office/drawing/2014/main" id="{50F76BE4-4EB6-4D5E-B635-78F9D914861C}"/>
              </a:ext>
            </a:extLst>
          </p:cNvPr>
          <p:cNvSpPr/>
          <p:nvPr userDrawn="1"/>
        </p:nvSpPr>
        <p:spPr>
          <a:xfrm>
            <a:off x="1913467" y="900691"/>
            <a:ext cx="6409267" cy="14605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9" name="Rectangle à coins arrondis 17">
            <a:extLst>
              <a:ext uri="{FF2B5EF4-FFF2-40B4-BE49-F238E27FC236}">
                <a16:creationId xmlns:a16="http://schemas.microsoft.com/office/drawing/2014/main" id="{E67F33B0-85F0-4A1B-9203-B718C3685134}"/>
              </a:ext>
            </a:extLst>
          </p:cNvPr>
          <p:cNvSpPr/>
          <p:nvPr userDrawn="1"/>
        </p:nvSpPr>
        <p:spPr>
          <a:xfrm>
            <a:off x="8746354" y="888978"/>
            <a:ext cx="1532180" cy="14605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1DFBB16-F4EB-4E0F-A5DC-F72BDCE2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8" b="15516"/>
          <a:stretch/>
        </p:blipFill>
        <p:spPr>
          <a:xfrm>
            <a:off x="2179698" y="1161908"/>
            <a:ext cx="5876805" cy="103482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2786AE5-4BC1-4056-BABC-AC4512F40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9" t="11916" b="15516"/>
          <a:stretch/>
        </p:blipFill>
        <p:spPr>
          <a:xfrm>
            <a:off x="8867249" y="1271686"/>
            <a:ext cx="1290388" cy="8152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29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1" name="Rectangle à coins arrondis 30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2" name="Imag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165555" y="2044679"/>
            <a:ext cx="1016000" cy="1079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976504" y="2114529"/>
            <a:ext cx="1083733" cy="9398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855187" y="2076429"/>
            <a:ext cx="1388533" cy="1016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0038668" y="2044679"/>
            <a:ext cx="999067" cy="1079500"/>
          </a:xfrm>
          <a:prstGeom prst="rect">
            <a:avLst/>
          </a:prstGeom>
        </p:spPr>
      </p:pic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634925" y="3462608"/>
            <a:ext cx="2263524" cy="406635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3547249" y="3462608"/>
            <a:ext cx="2263524" cy="406635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6459573" y="3462608"/>
            <a:ext cx="2263524" cy="406635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20 %</a:t>
            </a:r>
          </a:p>
        </p:txBody>
      </p:sp>
      <p:sp>
        <p:nvSpPr>
          <p:cNvPr id="25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9371897" y="3462608"/>
            <a:ext cx="2263524" cy="406635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10 %</a:t>
            </a:r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/>
          </p:nvPr>
        </p:nvSpPr>
        <p:spPr>
          <a:xfrm>
            <a:off x="272765" y="4182286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21"/>
          </p:nvPr>
        </p:nvSpPr>
        <p:spPr>
          <a:xfrm>
            <a:off x="3183467" y="4182286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"/>
          <p:cNvSpPr>
            <a:spLocks noGrp="1"/>
          </p:cNvSpPr>
          <p:nvPr>
            <p:ph type="body" idx="22"/>
          </p:nvPr>
        </p:nvSpPr>
        <p:spPr>
          <a:xfrm>
            <a:off x="6094170" y="4182286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"/>
          <p:cNvSpPr>
            <a:spLocks noGrp="1"/>
          </p:cNvSpPr>
          <p:nvPr>
            <p:ph type="body" idx="23"/>
          </p:nvPr>
        </p:nvSpPr>
        <p:spPr>
          <a:xfrm>
            <a:off x="9004873" y="4182286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à coins arrondis 24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6" name="Rectangle à coins arrondis 25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94780" y="2061639"/>
            <a:ext cx="4030133" cy="3022600"/>
          </a:xfrm>
          <a:prstGeom prst="rect">
            <a:avLst/>
          </a:prstGeom>
        </p:spPr>
      </p:pic>
      <p:sp>
        <p:nvSpPr>
          <p:cNvPr id="22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4687637" y="1858322"/>
            <a:ext cx="2263524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30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183372" y="2264957"/>
            <a:ext cx="1600273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6E7890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10 %</a:t>
            </a:r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183372" y="4317772"/>
            <a:ext cx="1600273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F8C8B6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20 %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5350888" y="4317772"/>
            <a:ext cx="1600273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pic>
        <p:nvPicPr>
          <p:cNvPr id="33" name="Image 32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306483" y="1688005"/>
            <a:ext cx="543117" cy="57706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288379" y="2807909"/>
            <a:ext cx="579327" cy="50238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206913" y="3853135"/>
            <a:ext cx="742260" cy="543118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7311010" y="4939095"/>
            <a:ext cx="534065" cy="577062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8342472" y="1938873"/>
            <a:ext cx="327377" cy="245533"/>
          </a:xfrm>
          <a:prstGeom prst="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24435D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8342472" y="3001440"/>
            <a:ext cx="327377" cy="245533"/>
          </a:xfrm>
          <a:prstGeom prst="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24435D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42472" y="4064007"/>
            <a:ext cx="327377" cy="245533"/>
          </a:xfrm>
          <a:prstGeom prst="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24435D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8342472" y="5126575"/>
            <a:ext cx="327377" cy="245533"/>
          </a:xfrm>
          <a:prstGeom prst="rect">
            <a:avLst/>
          </a:prstGeom>
          <a:solidFill>
            <a:srgbClr val="F8C8B6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24435D"/>
              </a:solidFill>
            </a:endParaRPr>
          </a:p>
        </p:txBody>
      </p:sp>
      <p:sp>
        <p:nvSpPr>
          <p:cNvPr id="43" name="Espace réservé du texte 2"/>
          <p:cNvSpPr>
            <a:spLocks noGrp="1"/>
          </p:cNvSpPr>
          <p:nvPr>
            <p:ph type="body" idx="22" hasCustomPrompt="1"/>
          </p:nvPr>
        </p:nvSpPr>
        <p:spPr>
          <a:xfrm>
            <a:off x="8839191" y="1688006"/>
            <a:ext cx="3081867" cy="75801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5" name="Espace réservé du texte 2"/>
          <p:cNvSpPr>
            <a:spLocks noGrp="1"/>
          </p:cNvSpPr>
          <p:nvPr>
            <p:ph type="body" idx="23" hasCustomPrompt="1"/>
          </p:nvPr>
        </p:nvSpPr>
        <p:spPr>
          <a:xfrm>
            <a:off x="8839191" y="2757107"/>
            <a:ext cx="3081867" cy="75801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6" name="Espace réservé du texte 2"/>
          <p:cNvSpPr>
            <a:spLocks noGrp="1"/>
          </p:cNvSpPr>
          <p:nvPr>
            <p:ph type="body" idx="24" hasCustomPrompt="1"/>
          </p:nvPr>
        </p:nvSpPr>
        <p:spPr>
          <a:xfrm>
            <a:off x="8839191" y="3853136"/>
            <a:ext cx="3081867" cy="75801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7" name="Espace réservé du texte 2"/>
          <p:cNvSpPr>
            <a:spLocks noGrp="1"/>
          </p:cNvSpPr>
          <p:nvPr>
            <p:ph type="body" idx="25" hasCustomPrompt="1"/>
          </p:nvPr>
        </p:nvSpPr>
        <p:spPr>
          <a:xfrm>
            <a:off x="8839191" y="4939096"/>
            <a:ext cx="3081867" cy="75801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à coins arrondis 20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2" name="Rectangle à coins arrondis 21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1314920" y="1227433"/>
            <a:ext cx="9562160" cy="406635"/>
          </a:xfrm>
        </p:spPr>
        <p:txBody>
          <a:bodyPr>
            <a:noAutofit/>
          </a:bodyPr>
          <a:lstStyle>
            <a:lvl1pPr algn="ctr">
              <a:buNone/>
              <a:defRPr sz="2400" b="1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Clusters, Pôles de compétitivité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1314920" y="3691233"/>
            <a:ext cx="9562160" cy="406635"/>
          </a:xfrm>
        </p:spPr>
        <p:txBody>
          <a:bodyPr>
            <a:noAutofit/>
          </a:bodyPr>
          <a:lstStyle>
            <a:lvl1pPr algn="ctr">
              <a:buNone/>
              <a:defRPr sz="2400" b="1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Associations professionnelles</a:t>
            </a:r>
          </a:p>
        </p:txBody>
      </p:sp>
      <p:sp>
        <p:nvSpPr>
          <p:cNvPr id="26" name="Espace réservé pour une image  25"/>
          <p:cNvSpPr>
            <a:spLocks noGrp="1"/>
          </p:cNvSpPr>
          <p:nvPr>
            <p:ph type="pic" sz="quarter" idx="20"/>
          </p:nvPr>
        </p:nvSpPr>
        <p:spPr>
          <a:xfrm>
            <a:off x="51376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1" name="Espace réservé pour une image  25"/>
          <p:cNvSpPr>
            <a:spLocks noGrp="1"/>
          </p:cNvSpPr>
          <p:nvPr>
            <p:ph type="pic" sz="quarter" idx="21"/>
          </p:nvPr>
        </p:nvSpPr>
        <p:spPr>
          <a:xfrm>
            <a:off x="243460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2" name="Espace réservé pour une image  25"/>
          <p:cNvSpPr>
            <a:spLocks noGrp="1"/>
          </p:cNvSpPr>
          <p:nvPr>
            <p:ph type="pic" sz="quarter" idx="22"/>
          </p:nvPr>
        </p:nvSpPr>
        <p:spPr>
          <a:xfrm>
            <a:off x="435544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3" name="Espace réservé pour une image  25"/>
          <p:cNvSpPr>
            <a:spLocks noGrp="1"/>
          </p:cNvSpPr>
          <p:nvPr>
            <p:ph type="pic" sz="quarter" idx="23"/>
          </p:nvPr>
        </p:nvSpPr>
        <p:spPr>
          <a:xfrm>
            <a:off x="1011796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4" name="Espace réservé pour une image  25"/>
          <p:cNvSpPr>
            <a:spLocks noGrp="1"/>
          </p:cNvSpPr>
          <p:nvPr>
            <p:ph type="pic" sz="quarter" idx="24"/>
          </p:nvPr>
        </p:nvSpPr>
        <p:spPr>
          <a:xfrm>
            <a:off x="819712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5" name="Espace réservé pour une image  25"/>
          <p:cNvSpPr>
            <a:spLocks noGrp="1"/>
          </p:cNvSpPr>
          <p:nvPr>
            <p:ph type="pic" sz="quarter" idx="25"/>
          </p:nvPr>
        </p:nvSpPr>
        <p:spPr>
          <a:xfrm>
            <a:off x="627628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6" name="Espace réservé pour une image  25"/>
          <p:cNvSpPr>
            <a:spLocks noGrp="1"/>
          </p:cNvSpPr>
          <p:nvPr>
            <p:ph type="pic" sz="quarter" idx="26"/>
          </p:nvPr>
        </p:nvSpPr>
        <p:spPr>
          <a:xfrm>
            <a:off x="513761" y="4682067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7" name="Espace réservé pour une image  25"/>
          <p:cNvSpPr>
            <a:spLocks noGrp="1"/>
          </p:cNvSpPr>
          <p:nvPr>
            <p:ph type="pic" sz="quarter" idx="27"/>
          </p:nvPr>
        </p:nvSpPr>
        <p:spPr>
          <a:xfrm>
            <a:off x="2434601" y="4682067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8" name="Espace réservé pour une image  25"/>
          <p:cNvSpPr>
            <a:spLocks noGrp="1"/>
          </p:cNvSpPr>
          <p:nvPr>
            <p:ph type="pic" sz="quarter" idx="28"/>
          </p:nvPr>
        </p:nvSpPr>
        <p:spPr>
          <a:xfrm>
            <a:off x="4355441" y="4682067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9" name="Espace réservé pour une image  25"/>
          <p:cNvSpPr>
            <a:spLocks noGrp="1"/>
          </p:cNvSpPr>
          <p:nvPr>
            <p:ph type="pic" sz="quarter" idx="29"/>
          </p:nvPr>
        </p:nvSpPr>
        <p:spPr>
          <a:xfrm>
            <a:off x="10117961" y="4682067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60" name="Espace réservé pour une image  25"/>
          <p:cNvSpPr>
            <a:spLocks noGrp="1"/>
          </p:cNvSpPr>
          <p:nvPr>
            <p:ph type="pic" sz="quarter" idx="30"/>
          </p:nvPr>
        </p:nvSpPr>
        <p:spPr>
          <a:xfrm>
            <a:off x="8197121" y="4682067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61" name="Espace réservé pour une image  25"/>
          <p:cNvSpPr>
            <a:spLocks noGrp="1"/>
          </p:cNvSpPr>
          <p:nvPr>
            <p:ph type="pic" sz="quarter" idx="31"/>
          </p:nvPr>
        </p:nvSpPr>
        <p:spPr>
          <a:xfrm>
            <a:off x="6276281" y="4682067"/>
            <a:ext cx="1518239" cy="8890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à coins arrondis 40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2" name="Rectangle à coins arrondis 41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51" name="Image 5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2434602" y="1498599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26" name="Espace réservé pour une image  25"/>
          <p:cNvSpPr>
            <a:spLocks noGrp="1"/>
          </p:cNvSpPr>
          <p:nvPr>
            <p:ph type="pic" sz="quarter" idx="20"/>
          </p:nvPr>
        </p:nvSpPr>
        <p:spPr>
          <a:xfrm>
            <a:off x="408620" y="1498598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22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2434603" y="2154767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27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2434603" y="2468032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2434602" y="3213100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32" name="Espace réservé pour une image  25"/>
          <p:cNvSpPr>
            <a:spLocks noGrp="1"/>
          </p:cNvSpPr>
          <p:nvPr>
            <p:ph type="pic" sz="quarter" idx="35"/>
          </p:nvPr>
        </p:nvSpPr>
        <p:spPr>
          <a:xfrm>
            <a:off x="408620" y="3213100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33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2434603" y="3869269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2434603" y="4182534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35" name="Espace réservé du texte 16"/>
          <p:cNvSpPr>
            <a:spLocks noGrp="1"/>
          </p:cNvSpPr>
          <p:nvPr>
            <p:ph type="body" sz="quarter" idx="38" hasCustomPrompt="1"/>
          </p:nvPr>
        </p:nvSpPr>
        <p:spPr>
          <a:xfrm>
            <a:off x="2434602" y="4864101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37" name="Espace réservé pour une image  25"/>
          <p:cNvSpPr>
            <a:spLocks noGrp="1"/>
          </p:cNvSpPr>
          <p:nvPr>
            <p:ph type="pic" sz="quarter" idx="39"/>
          </p:nvPr>
        </p:nvSpPr>
        <p:spPr>
          <a:xfrm>
            <a:off x="408620" y="4864100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38" name="Espace réservé du texte 16"/>
          <p:cNvSpPr>
            <a:spLocks noGrp="1"/>
          </p:cNvSpPr>
          <p:nvPr>
            <p:ph type="body" sz="quarter" idx="40" hasCustomPrompt="1"/>
          </p:nvPr>
        </p:nvSpPr>
        <p:spPr>
          <a:xfrm>
            <a:off x="2434603" y="5520269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2434603" y="5833534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43" name="Espace réservé du texte 16"/>
          <p:cNvSpPr>
            <a:spLocks noGrp="1"/>
          </p:cNvSpPr>
          <p:nvPr>
            <p:ph type="body" sz="quarter" idx="42" hasCustomPrompt="1"/>
          </p:nvPr>
        </p:nvSpPr>
        <p:spPr>
          <a:xfrm>
            <a:off x="8436361" y="1498599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45" name="Espace réservé pour une image  25"/>
          <p:cNvSpPr>
            <a:spLocks noGrp="1"/>
          </p:cNvSpPr>
          <p:nvPr>
            <p:ph type="pic" sz="quarter" idx="43"/>
          </p:nvPr>
        </p:nvSpPr>
        <p:spPr>
          <a:xfrm>
            <a:off x="6410379" y="1498598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46" name="Espace réservé du texte 16"/>
          <p:cNvSpPr>
            <a:spLocks noGrp="1"/>
          </p:cNvSpPr>
          <p:nvPr>
            <p:ph type="body" sz="quarter" idx="44" hasCustomPrompt="1"/>
          </p:nvPr>
        </p:nvSpPr>
        <p:spPr>
          <a:xfrm>
            <a:off x="8436361" y="2154767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45" hasCustomPrompt="1"/>
          </p:nvPr>
        </p:nvSpPr>
        <p:spPr>
          <a:xfrm>
            <a:off x="8436361" y="2468032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46" hasCustomPrompt="1"/>
          </p:nvPr>
        </p:nvSpPr>
        <p:spPr>
          <a:xfrm>
            <a:off x="8436361" y="3213100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49" name="Espace réservé pour une image  25"/>
          <p:cNvSpPr>
            <a:spLocks noGrp="1"/>
          </p:cNvSpPr>
          <p:nvPr>
            <p:ph type="pic" sz="quarter" idx="47"/>
          </p:nvPr>
        </p:nvSpPr>
        <p:spPr>
          <a:xfrm>
            <a:off x="6410379" y="3213100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48" hasCustomPrompt="1"/>
          </p:nvPr>
        </p:nvSpPr>
        <p:spPr>
          <a:xfrm>
            <a:off x="8436361" y="3869269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62" name="Espace réservé du texte 16"/>
          <p:cNvSpPr>
            <a:spLocks noGrp="1"/>
          </p:cNvSpPr>
          <p:nvPr>
            <p:ph type="body" sz="quarter" idx="49" hasCustomPrompt="1"/>
          </p:nvPr>
        </p:nvSpPr>
        <p:spPr>
          <a:xfrm>
            <a:off x="8436361" y="4182534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63" name="Espace réservé du texte 16"/>
          <p:cNvSpPr>
            <a:spLocks noGrp="1"/>
          </p:cNvSpPr>
          <p:nvPr>
            <p:ph type="body" sz="quarter" idx="50" hasCustomPrompt="1"/>
          </p:nvPr>
        </p:nvSpPr>
        <p:spPr>
          <a:xfrm>
            <a:off x="8436361" y="4864101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64" name="Espace réservé pour une image  25"/>
          <p:cNvSpPr>
            <a:spLocks noGrp="1"/>
          </p:cNvSpPr>
          <p:nvPr>
            <p:ph type="pic" sz="quarter" idx="51"/>
          </p:nvPr>
        </p:nvSpPr>
        <p:spPr>
          <a:xfrm>
            <a:off x="6410379" y="4864100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65" name="Espace réservé du texte 16"/>
          <p:cNvSpPr>
            <a:spLocks noGrp="1"/>
          </p:cNvSpPr>
          <p:nvPr>
            <p:ph type="body" sz="quarter" idx="52" hasCustomPrompt="1"/>
          </p:nvPr>
        </p:nvSpPr>
        <p:spPr>
          <a:xfrm>
            <a:off x="8436361" y="5520269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66" name="Espace réservé du texte 16"/>
          <p:cNvSpPr>
            <a:spLocks noGrp="1"/>
          </p:cNvSpPr>
          <p:nvPr>
            <p:ph type="body" sz="quarter" idx="53" hasCustomPrompt="1"/>
          </p:nvPr>
        </p:nvSpPr>
        <p:spPr>
          <a:xfrm>
            <a:off x="8436361" y="5833534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à coins arrondis 17"/>
          <p:cNvSpPr/>
          <p:nvPr userDrawn="1"/>
        </p:nvSpPr>
        <p:spPr>
          <a:xfrm>
            <a:off x="10455569" y="-254657"/>
            <a:ext cx="1179851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0" name="Rectangle à coins arrondis 19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1" name="Rectangle à coins arrondis 20"/>
          <p:cNvSpPr/>
          <p:nvPr userDrawn="1"/>
        </p:nvSpPr>
        <p:spPr>
          <a:xfrm>
            <a:off x="311344" y="-258452"/>
            <a:ext cx="2861632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736" y="178305"/>
            <a:ext cx="2870453" cy="806840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435740" y="1684867"/>
            <a:ext cx="1303867" cy="9144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724443" y="3308351"/>
            <a:ext cx="745067" cy="9017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2656707" y="4855633"/>
            <a:ext cx="863600" cy="838200"/>
          </a:xfrm>
          <a:prstGeom prst="rect">
            <a:avLst/>
          </a:prstGeom>
        </p:spPr>
      </p:pic>
      <p:sp>
        <p:nvSpPr>
          <p:cNvPr id="46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4055551" y="1549401"/>
            <a:ext cx="3182620" cy="402166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1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4055551" y="1993897"/>
            <a:ext cx="6741439" cy="605370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Best practices in collaborative </a:t>
            </a:r>
            <a:r>
              <a:rPr lang="fr-FR" dirty="0" err="1"/>
              <a:t>research</a:t>
            </a:r>
            <a:endParaRPr lang="fr-FR" dirty="0"/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4055551" y="3160185"/>
            <a:ext cx="3182620" cy="402166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2</a:t>
            </a:r>
          </a:p>
        </p:txBody>
      </p:sp>
      <p:sp>
        <p:nvSpPr>
          <p:cNvPr id="49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4055551" y="3604681"/>
            <a:ext cx="6741439" cy="605370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Key issues in </a:t>
            </a:r>
            <a:r>
              <a:rPr lang="fr-FR" dirty="0" err="1"/>
              <a:t>licensing</a:t>
            </a:r>
            <a:r>
              <a:rPr lang="fr-FR" dirty="0"/>
              <a:t> and </a:t>
            </a:r>
            <a:r>
              <a:rPr lang="fr-FR" dirty="0" err="1"/>
              <a:t>tech</a:t>
            </a:r>
            <a:r>
              <a:rPr lang="fr-FR" dirty="0"/>
              <a:t> </a:t>
            </a:r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35" hasCustomPrompt="1"/>
          </p:nvPr>
        </p:nvSpPr>
        <p:spPr>
          <a:xfrm>
            <a:off x="4055551" y="4796364"/>
            <a:ext cx="3182620" cy="402166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3</a:t>
            </a:r>
          </a:p>
        </p:txBody>
      </p:sp>
      <p:sp>
        <p:nvSpPr>
          <p:cNvPr id="51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4055551" y="5240860"/>
            <a:ext cx="6195492" cy="605370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Early</a:t>
            </a:r>
            <a:r>
              <a:rPr lang="fr-FR" dirty="0"/>
              <a:t> stage innovation : </a:t>
            </a:r>
            <a:r>
              <a:rPr lang="fr-FR" dirty="0" err="1"/>
              <a:t>identify</a:t>
            </a:r>
            <a:r>
              <a:rPr lang="fr-FR" dirty="0"/>
              <a:t> the right</a:t>
            </a:r>
          </a:p>
          <a:p>
            <a:pPr lvl="0"/>
            <a:r>
              <a:rPr lang="fr-FR" dirty="0" err="1"/>
              <a:t>funding</a:t>
            </a:r>
            <a:r>
              <a:rPr lang="fr-FR" dirty="0"/>
              <a:t> sources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à coins arrondis 17"/>
          <p:cNvSpPr/>
          <p:nvPr userDrawn="1"/>
        </p:nvSpPr>
        <p:spPr>
          <a:xfrm>
            <a:off x="10455569" y="-254657"/>
            <a:ext cx="1179851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5" name="Rectangle à coins arrondis 24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6" name="Rectangle à coins arrondis 25"/>
          <p:cNvSpPr/>
          <p:nvPr userDrawn="1"/>
        </p:nvSpPr>
        <p:spPr>
          <a:xfrm>
            <a:off x="311344" y="-258452"/>
            <a:ext cx="2861632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736" y="178305"/>
            <a:ext cx="2870453" cy="806840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648335" y="3308351"/>
            <a:ext cx="1303867" cy="9144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587995" y="3308351"/>
            <a:ext cx="745067" cy="9017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9164744" y="3185581"/>
            <a:ext cx="863600" cy="838200"/>
          </a:xfrm>
          <a:prstGeom prst="rect">
            <a:avLst/>
          </a:prstGeom>
        </p:spPr>
      </p:pic>
      <p:sp>
        <p:nvSpPr>
          <p:cNvPr id="46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817454" y="4451349"/>
            <a:ext cx="3182620" cy="402166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1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817454" y="4895845"/>
            <a:ext cx="3182620" cy="950385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Best practices in</a:t>
            </a:r>
          </a:p>
          <a:p>
            <a:pPr lvl="0"/>
            <a:r>
              <a:rPr lang="fr-FR" dirty="0"/>
              <a:t>Collaborative</a:t>
            </a:r>
          </a:p>
          <a:p>
            <a:pPr lvl="0"/>
            <a:r>
              <a:rPr lang="fr-FR" dirty="0" err="1"/>
              <a:t>research</a:t>
            </a:r>
            <a:endParaRPr lang="fr-FR" dirty="0"/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4436951" y="4451349"/>
            <a:ext cx="3182620" cy="402166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2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38" hasCustomPrompt="1"/>
          </p:nvPr>
        </p:nvSpPr>
        <p:spPr>
          <a:xfrm>
            <a:off x="4436951" y="4895845"/>
            <a:ext cx="3182620" cy="950385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Key issues in</a:t>
            </a:r>
          </a:p>
          <a:p>
            <a:pPr lvl="0"/>
            <a:r>
              <a:rPr lang="fr-FR" dirty="0" err="1"/>
              <a:t>licensing</a:t>
            </a:r>
            <a:r>
              <a:rPr lang="fr-FR" dirty="0"/>
              <a:t> and </a:t>
            </a:r>
            <a:r>
              <a:rPr lang="fr-FR" dirty="0" err="1"/>
              <a:t>tech</a:t>
            </a:r>
            <a:endParaRPr lang="fr-FR" dirty="0"/>
          </a:p>
          <a:p>
            <a:pPr lvl="0"/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39" hasCustomPrompt="1"/>
          </p:nvPr>
        </p:nvSpPr>
        <p:spPr>
          <a:xfrm>
            <a:off x="8083265" y="4451349"/>
            <a:ext cx="3182620" cy="402166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3</a:t>
            </a:r>
          </a:p>
        </p:txBody>
      </p:sp>
      <p:sp>
        <p:nvSpPr>
          <p:cNvPr id="22" name="Espace réservé du texte 16"/>
          <p:cNvSpPr>
            <a:spLocks noGrp="1"/>
          </p:cNvSpPr>
          <p:nvPr>
            <p:ph type="body" sz="quarter" idx="40" hasCustomPrompt="1"/>
          </p:nvPr>
        </p:nvSpPr>
        <p:spPr>
          <a:xfrm>
            <a:off x="7809193" y="4895845"/>
            <a:ext cx="3730763" cy="950385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Early</a:t>
            </a:r>
            <a:r>
              <a:rPr lang="fr-FR" dirty="0"/>
              <a:t> stage innovation :</a:t>
            </a:r>
          </a:p>
          <a:p>
            <a:pPr lvl="0"/>
            <a:r>
              <a:rPr lang="fr-FR" dirty="0" err="1"/>
              <a:t>identify</a:t>
            </a:r>
            <a:r>
              <a:rPr lang="fr-FR" dirty="0"/>
              <a:t> the right</a:t>
            </a:r>
          </a:p>
          <a:p>
            <a:pPr lvl="0"/>
            <a:r>
              <a:rPr lang="fr-FR" dirty="0" err="1"/>
              <a:t>funding</a:t>
            </a:r>
            <a:r>
              <a:rPr lang="fr-FR" dirty="0"/>
              <a:t> sources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974837" y="1712378"/>
            <a:ext cx="10644144" cy="709090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conference</a:t>
            </a:r>
            <a:r>
              <a:rPr lang="fr-FR" dirty="0"/>
              <a:t> program </a:t>
            </a:r>
            <a:r>
              <a:rPr lang="fr-FR" dirty="0" err="1"/>
              <a:t>received</a:t>
            </a:r>
            <a:r>
              <a:rPr lang="fr-FR" dirty="0"/>
              <a:t> the support of a </a:t>
            </a:r>
            <a:r>
              <a:rPr lang="fr-FR" dirty="0" err="1"/>
              <a:t>prestigious</a:t>
            </a:r>
            <a:r>
              <a:rPr lang="fr-FR" dirty="0"/>
              <a:t> </a:t>
            </a:r>
            <a:r>
              <a:rPr lang="fr-FR" dirty="0" err="1"/>
              <a:t>Steering</a:t>
            </a:r>
            <a:r>
              <a:rPr lang="fr-FR" dirty="0"/>
              <a:t> </a:t>
            </a:r>
            <a:r>
              <a:rPr lang="fr-FR" dirty="0" err="1"/>
              <a:t>Committee</a:t>
            </a:r>
            <a:r>
              <a:rPr lang="fr-FR" dirty="0"/>
              <a:t>, </a:t>
            </a:r>
            <a:r>
              <a:rPr lang="fr-FR" dirty="0" err="1"/>
              <a:t>composed</a:t>
            </a:r>
            <a:r>
              <a:rPr lang="fr-FR" dirty="0"/>
              <a:t> of 27 </a:t>
            </a:r>
            <a:r>
              <a:rPr lang="fr-FR" dirty="0" err="1"/>
              <a:t>renowned</a:t>
            </a:r>
            <a:r>
              <a:rPr lang="fr-FR" dirty="0"/>
              <a:t> international experts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8" name="Rectangle à coins arrondis 17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1207860" y="4046808"/>
            <a:ext cx="2833563" cy="406635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Gold Sponsor</a:t>
            </a:r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30719" y="4580212"/>
            <a:ext cx="2910703" cy="575982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15 000 €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21" hasCustomPrompt="1"/>
          </p:nvPr>
        </p:nvSpPr>
        <p:spPr>
          <a:xfrm>
            <a:off x="4842934" y="4580212"/>
            <a:ext cx="2910703" cy="575982"/>
          </a:xfr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9 000 €</a:t>
            </a:r>
          </a:p>
        </p:txBody>
      </p:sp>
      <p:sp>
        <p:nvSpPr>
          <p:cNvPr id="28" name="Espace réservé du texte 2"/>
          <p:cNvSpPr>
            <a:spLocks noGrp="1"/>
          </p:cNvSpPr>
          <p:nvPr>
            <p:ph type="body" idx="22" hasCustomPrompt="1"/>
          </p:nvPr>
        </p:nvSpPr>
        <p:spPr>
          <a:xfrm>
            <a:off x="8360411" y="4580212"/>
            <a:ext cx="2910703" cy="575982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6 000 €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75248" y="2762229"/>
            <a:ext cx="1016000" cy="9144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900351" y="2762229"/>
            <a:ext cx="795867" cy="9144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507153" y="2813050"/>
            <a:ext cx="609600" cy="800100"/>
          </a:xfrm>
          <a:prstGeom prst="rect">
            <a:avLst/>
          </a:prstGeom>
        </p:spPr>
      </p:pic>
      <p:sp>
        <p:nvSpPr>
          <p:cNvPr id="31" name="Espace réservé du texte 1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881503" y="4046808"/>
            <a:ext cx="2833563" cy="406635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Silver</a:t>
            </a:r>
            <a:r>
              <a:rPr lang="fr-FR" dirty="0"/>
              <a:t> Sponsor</a:t>
            </a:r>
          </a:p>
        </p:txBody>
      </p:sp>
      <p:sp>
        <p:nvSpPr>
          <p:cNvPr id="32" name="Espace réservé du texte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360410" y="4046808"/>
            <a:ext cx="2910703" cy="406635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Bronze Sponsor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2477065" y="1526110"/>
            <a:ext cx="7639688" cy="709090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Discover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sponsorship</a:t>
            </a:r>
            <a:r>
              <a:rPr lang="fr-FR" dirty="0"/>
              <a:t> </a:t>
            </a:r>
            <a:r>
              <a:rPr lang="fr-FR" dirty="0" err="1"/>
              <a:t>opportunities</a:t>
            </a:r>
            <a:r>
              <a:rPr lang="fr-FR" dirty="0"/>
              <a:t> and </a:t>
            </a:r>
            <a:r>
              <a:rPr lang="fr-FR" dirty="0" err="1"/>
              <a:t>make</a:t>
            </a:r>
            <a:r>
              <a:rPr lang="fr-FR" dirty="0"/>
              <a:t> the best out of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presence</a:t>
            </a:r>
            <a:r>
              <a:rPr lang="fr-FR" dirty="0"/>
              <a:t>: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à coins arrondis 25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7" name="Rectangle à coins arrondis 26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1998083" y="1135000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15" name="Espace réservé du texte 16"/>
          <p:cNvSpPr>
            <a:spLocks noGrp="1"/>
          </p:cNvSpPr>
          <p:nvPr>
            <p:ph type="body" sz="quarter" idx="25" hasCustomPrompt="1"/>
          </p:nvPr>
        </p:nvSpPr>
        <p:spPr>
          <a:xfrm>
            <a:off x="1998083" y="1541635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26" hasCustomPrompt="1"/>
          </p:nvPr>
        </p:nvSpPr>
        <p:spPr>
          <a:xfrm>
            <a:off x="1998083" y="1948270"/>
            <a:ext cx="3465740" cy="905463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7" hasCustomPrompt="1"/>
          </p:nvPr>
        </p:nvSpPr>
        <p:spPr>
          <a:xfrm>
            <a:off x="6743234" y="1135000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18" name="Espace réservé du texte 16"/>
          <p:cNvSpPr>
            <a:spLocks noGrp="1"/>
          </p:cNvSpPr>
          <p:nvPr>
            <p:ph type="body" sz="quarter" idx="28" hasCustomPrompt="1"/>
          </p:nvPr>
        </p:nvSpPr>
        <p:spPr>
          <a:xfrm>
            <a:off x="6743234" y="1541635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29" hasCustomPrompt="1"/>
          </p:nvPr>
        </p:nvSpPr>
        <p:spPr>
          <a:xfrm>
            <a:off x="6743234" y="1948270"/>
            <a:ext cx="3465740" cy="905463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30" hasCustomPrompt="1"/>
          </p:nvPr>
        </p:nvSpPr>
        <p:spPr>
          <a:xfrm>
            <a:off x="1998083" y="3005663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31" hasCustomPrompt="1"/>
          </p:nvPr>
        </p:nvSpPr>
        <p:spPr>
          <a:xfrm>
            <a:off x="1998083" y="3412298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25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1998083" y="3818933"/>
            <a:ext cx="3465740" cy="905463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29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6743234" y="3005663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33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6743234" y="3412298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5" name="Espace réservé du texte 16"/>
          <p:cNvSpPr>
            <a:spLocks noGrp="1"/>
          </p:cNvSpPr>
          <p:nvPr>
            <p:ph type="body" sz="quarter" idx="35" hasCustomPrompt="1"/>
          </p:nvPr>
        </p:nvSpPr>
        <p:spPr>
          <a:xfrm>
            <a:off x="6743234" y="3818933"/>
            <a:ext cx="3465740" cy="905463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38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4363131" y="4986629"/>
            <a:ext cx="3465740" cy="288102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Eurasanté</a:t>
            </a:r>
            <a:endParaRPr lang="fr-FR" dirty="0"/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1983028" y="5359158"/>
            <a:ext cx="8225947" cy="1498842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Parc </a:t>
            </a:r>
            <a:r>
              <a:rPr lang="fr-FR" dirty="0" err="1"/>
              <a:t>Eurasanté</a:t>
            </a:r>
            <a:endParaRPr lang="fr-FR" dirty="0"/>
          </a:p>
          <a:p>
            <a:pPr lvl="0"/>
            <a:r>
              <a:rPr lang="fr-FR" dirty="0"/>
              <a:t>310 avenue Eugène Avinée - 59120 Loos (France)</a:t>
            </a:r>
          </a:p>
          <a:p>
            <a:pPr lvl="0"/>
            <a:r>
              <a:rPr lang="fr-FR" dirty="0"/>
              <a:t>Tel: +33 (0)3 28 55 90 60 - Fax: +33 (0)3 28 55 90 61</a:t>
            </a:r>
          </a:p>
          <a:p>
            <a:pPr lvl="0"/>
            <a:r>
              <a:rPr lang="fr-FR" dirty="0"/>
              <a:t> </a:t>
            </a:r>
            <a:r>
              <a:rPr lang="fr-FR" dirty="0" err="1"/>
              <a:t>www.biofit-event.com</a:t>
            </a:r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1978491" y="1628774"/>
            <a:ext cx="4803997" cy="753332"/>
          </a:xfrm>
        </p:spPr>
        <p:txBody>
          <a:bodyPr anchor="t">
            <a:noAutofit/>
          </a:bodyPr>
          <a:lstStyle>
            <a:lvl1pPr algn="l">
              <a:defRPr sz="5000" b="1" cap="none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1978492" y="2787142"/>
            <a:ext cx="913905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2892395" y="2787142"/>
            <a:ext cx="7301472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1978492" y="3248807"/>
            <a:ext cx="913905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2395" y="3248807"/>
            <a:ext cx="7301472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6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978492" y="3710471"/>
            <a:ext cx="913905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92395" y="3710471"/>
            <a:ext cx="7301472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8" name="Espace réservé du texte 11"/>
          <p:cNvSpPr>
            <a:spLocks noGrp="1"/>
          </p:cNvSpPr>
          <p:nvPr>
            <p:ph type="body" sz="quarter" idx="16" hasCustomPrompt="1"/>
          </p:nvPr>
        </p:nvSpPr>
        <p:spPr>
          <a:xfrm>
            <a:off x="1978492" y="4172137"/>
            <a:ext cx="913905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9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2892395" y="4172137"/>
            <a:ext cx="7301472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>
                <a:solidFill>
                  <a:srgbClr val="595959"/>
                </a:solidFill>
              </a:rPr>
              <a:pPr/>
              <a:t>‹N°›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5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texte 2"/>
          <p:cNvSpPr>
            <a:spLocks noGrp="1"/>
          </p:cNvSpPr>
          <p:nvPr>
            <p:ph type="body" idx="1"/>
          </p:nvPr>
        </p:nvSpPr>
        <p:spPr>
          <a:xfrm>
            <a:off x="1422023" y="3766621"/>
            <a:ext cx="8887740" cy="185603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0" hasCustomPrompt="1"/>
          </p:nvPr>
        </p:nvSpPr>
        <p:spPr>
          <a:xfrm>
            <a:off x="1422022" y="1448820"/>
            <a:ext cx="3156399" cy="1892711"/>
          </a:xfrm>
        </p:spPr>
        <p:txBody>
          <a:bodyPr>
            <a:noAutofit/>
          </a:bodyPr>
          <a:lstStyle>
            <a:lvl1pPr>
              <a:buNone/>
              <a:defRPr sz="1300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4233479" y="1646396"/>
            <a:ext cx="6076285" cy="1695134"/>
          </a:xfrm>
        </p:spPr>
        <p:txBody>
          <a:bodyPr wrap="none" anchor="ctr">
            <a:noAutofit/>
          </a:bodyPr>
          <a:lstStyle>
            <a:lvl1pPr algn="l" rtl="0">
              <a:buNone/>
              <a:defRPr lang="fr-FR" sz="40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</a:t>
            </a:r>
          </a:p>
          <a:p>
            <a:pPr rtl="0"/>
            <a:r>
              <a:rPr lang="fr-FR" dirty="0"/>
              <a:t>la partie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 userDrawn="1"/>
        </p:nvSpPr>
        <p:spPr>
          <a:xfrm>
            <a:off x="2900246" y="-208466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1pPr>
            <a:lvl2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2pPr>
            <a:lvl3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3pPr>
            <a:lvl4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4pPr>
            <a:lvl5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900246" y="125160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7" name="Rectangle à coins arrondis 40">
            <a:extLst>
              <a:ext uri="{FF2B5EF4-FFF2-40B4-BE49-F238E27FC236}">
                <a16:creationId xmlns:a16="http://schemas.microsoft.com/office/drawing/2014/main" id="{54E55592-AB96-4622-8689-0605A2BBF77D}"/>
              </a:ext>
            </a:extLst>
          </p:cNvPr>
          <p:cNvSpPr/>
          <p:nvPr userDrawn="1"/>
        </p:nvSpPr>
        <p:spPr>
          <a:xfrm>
            <a:off x="10419390" y="-79859"/>
            <a:ext cx="902890" cy="818026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FA8306-7533-4839-9C83-1F850A12361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592836-DCB3-4B4B-BCD4-8F70B577ED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0D62E1-CF17-4699-BF63-8A0C0CB29CA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557871" y="173096"/>
            <a:ext cx="625927" cy="36512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Futura LT Book"/>
              </a:defRPr>
            </a:lvl1pPr>
          </a:lstStyle>
          <a:p>
            <a:fld id="{9E12485E-CAA4-064A-9AAB-15EB507219A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8" name="Rectangle à coins arrondis 17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8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39039" y="3617219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25" name="Espace réservé du texte 2"/>
          <p:cNvSpPr>
            <a:spLocks noGrp="1"/>
          </p:cNvSpPr>
          <p:nvPr>
            <p:ph type="body" idx="1"/>
          </p:nvPr>
        </p:nvSpPr>
        <p:spPr>
          <a:xfrm>
            <a:off x="1189902" y="4173833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  28"/>
          <p:cNvSpPr>
            <a:spLocks noGrp="1"/>
          </p:cNvSpPr>
          <p:nvPr>
            <p:ph type="pic" sz="quarter" idx="16"/>
          </p:nvPr>
        </p:nvSpPr>
        <p:spPr>
          <a:xfrm>
            <a:off x="1228289" y="1935844"/>
            <a:ext cx="2872316" cy="1290637"/>
          </a:xfrm>
        </p:spPr>
        <p:txBody>
          <a:bodyPr/>
          <a:lstStyle/>
          <a:p>
            <a:endParaRPr lang="fr-FR"/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17" hasCustomPrompt="1"/>
          </p:nvPr>
        </p:nvSpPr>
        <p:spPr>
          <a:xfrm>
            <a:off x="4880624" y="3617219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32" name="Espace réservé du texte 2"/>
          <p:cNvSpPr>
            <a:spLocks noGrp="1"/>
          </p:cNvSpPr>
          <p:nvPr>
            <p:ph type="body" idx="18"/>
          </p:nvPr>
        </p:nvSpPr>
        <p:spPr>
          <a:xfrm>
            <a:off x="4631487" y="4173833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3" name="Espace réservé pour une image  28"/>
          <p:cNvSpPr>
            <a:spLocks noGrp="1"/>
          </p:cNvSpPr>
          <p:nvPr>
            <p:ph type="pic" sz="quarter" idx="19"/>
          </p:nvPr>
        </p:nvSpPr>
        <p:spPr>
          <a:xfrm>
            <a:off x="4669874" y="1935844"/>
            <a:ext cx="2872316" cy="1290637"/>
          </a:xfrm>
        </p:spPr>
        <p:txBody>
          <a:bodyPr/>
          <a:lstStyle/>
          <a:p>
            <a:endParaRPr lang="fr-FR"/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8276444" y="3617219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1"/>
          </p:nvPr>
        </p:nvSpPr>
        <p:spPr>
          <a:xfrm>
            <a:off x="8027307" y="4173833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pour une image  28"/>
          <p:cNvSpPr>
            <a:spLocks noGrp="1"/>
          </p:cNvSpPr>
          <p:nvPr>
            <p:ph type="pic" sz="quarter" idx="22"/>
          </p:nvPr>
        </p:nvSpPr>
        <p:spPr>
          <a:xfrm>
            <a:off x="8065694" y="1935844"/>
            <a:ext cx="2872316" cy="1290637"/>
          </a:xfrm>
        </p:spPr>
        <p:txBody>
          <a:bodyPr/>
          <a:lstStyle/>
          <a:p>
            <a:endParaRPr lang="fr-FR"/>
          </a:p>
        </p:txBody>
      </p:sp>
      <p:sp>
        <p:nvSpPr>
          <p:cNvPr id="39" name="Espace réservé du texte 9"/>
          <p:cNvSpPr>
            <a:spLocks noGrp="1"/>
          </p:cNvSpPr>
          <p:nvPr>
            <p:ph type="body" sz="quarter" idx="23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Rectangle à coins arrondis 11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8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821267" y="3276601"/>
            <a:ext cx="5715000" cy="322579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2pPr>
            <a:lvl3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3pPr>
            <a:lvl4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4pPr>
            <a:lvl5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154333" y="2705100"/>
            <a:ext cx="4301067" cy="4152900"/>
          </a:xfrm>
          <a:prstGeom prst="rect">
            <a:avLst/>
          </a:prstGeom>
        </p:spPr>
      </p:pic>
      <p:sp>
        <p:nvSpPr>
          <p:cNvPr id="18" name="Espace réservé du texte 2"/>
          <p:cNvSpPr>
            <a:spLocks noGrp="1"/>
          </p:cNvSpPr>
          <p:nvPr>
            <p:ph type="body" idx="1"/>
          </p:nvPr>
        </p:nvSpPr>
        <p:spPr>
          <a:xfrm>
            <a:off x="7423153" y="3060700"/>
            <a:ext cx="3752848" cy="3441700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821268" y="2705100"/>
            <a:ext cx="3999089" cy="407988"/>
          </a:xfrm>
        </p:spPr>
        <p:txBody>
          <a:bodyPr anchor="ctr">
            <a:noAutofit/>
          </a:bodyPr>
          <a:lstStyle>
            <a:lvl1pPr algn="l" rtl="0">
              <a:buNone/>
              <a:defRPr lang="fr-FR" sz="3200" baseline="0" smtClean="0">
                <a:solidFill>
                  <a:srgbClr val="E85C44"/>
                </a:solidFill>
                <a:latin typeface="FuturaPT-Book"/>
                <a:cs typeface="FuturaPT-Book"/>
              </a:defRPr>
            </a:lvl1pPr>
          </a:lstStyle>
          <a:p>
            <a:pPr rtl="0"/>
            <a:r>
              <a:rPr lang="fr-FR" dirty="0"/>
              <a:t>Contenu</a:t>
            </a:r>
          </a:p>
        </p:txBody>
      </p:sp>
      <p:sp>
        <p:nvSpPr>
          <p:cNvPr id="22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à coins arrondis 27"/>
          <p:cNvSpPr/>
          <p:nvPr userDrawn="1"/>
        </p:nvSpPr>
        <p:spPr>
          <a:xfrm>
            <a:off x="10455569" y="-254657"/>
            <a:ext cx="1179851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9" name="Rectangle à coins arrondis 28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0" name="Rectangle à coins arrondis 29"/>
          <p:cNvSpPr/>
          <p:nvPr userDrawn="1"/>
        </p:nvSpPr>
        <p:spPr>
          <a:xfrm>
            <a:off x="311344" y="-258452"/>
            <a:ext cx="2861632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736" y="178305"/>
            <a:ext cx="2870453" cy="806840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0" name="Espace réservé du texte 2"/>
          <p:cNvSpPr>
            <a:spLocks noGrp="1"/>
          </p:cNvSpPr>
          <p:nvPr>
            <p:ph type="body" idx="18" hasCustomPrompt="1"/>
          </p:nvPr>
        </p:nvSpPr>
        <p:spPr>
          <a:xfrm>
            <a:off x="404574" y="1473209"/>
            <a:ext cx="11309364" cy="779168"/>
          </a:xfrm>
        </p:spPr>
        <p:txBody>
          <a:bodyPr anchor="t"/>
          <a:lstStyle>
            <a:lvl1pPr marL="0" indent="0" algn="ctr">
              <a:buNone/>
              <a:defRPr sz="20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1er événement dédié au transfert de technologies et à la recherches collaborative public/privé, dans le secteur des sciences du vivant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165555" y="2965450"/>
            <a:ext cx="1117600" cy="9271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010371" y="2940050"/>
            <a:ext cx="1422400" cy="9779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159987" y="2946400"/>
            <a:ext cx="1286933" cy="9652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10174135" y="2940050"/>
            <a:ext cx="863600" cy="977900"/>
          </a:xfrm>
          <a:prstGeom prst="rect">
            <a:avLst/>
          </a:prstGeom>
        </p:spPr>
      </p:pic>
      <p:sp>
        <p:nvSpPr>
          <p:cNvPr id="26" name="Espace réservé du texte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1747" y="4173832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Partnering</a:t>
            </a:r>
            <a:endParaRPr lang="fr-FR" dirty="0"/>
          </a:p>
        </p:txBody>
      </p:sp>
      <p:sp>
        <p:nvSpPr>
          <p:cNvPr id="27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242610" y="4730446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3515343" y="4173832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Conference</a:t>
            </a:r>
            <a:endParaRPr lang="fr-FR" dirty="0"/>
          </a:p>
        </p:txBody>
      </p:sp>
      <p:sp>
        <p:nvSpPr>
          <p:cNvPr id="33" name="Espace réservé du texte 2"/>
          <p:cNvSpPr>
            <a:spLocks noGrp="1"/>
          </p:cNvSpPr>
          <p:nvPr>
            <p:ph type="body" idx="20"/>
          </p:nvPr>
        </p:nvSpPr>
        <p:spPr>
          <a:xfrm>
            <a:off x="3266206" y="4730446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6636568" y="4173832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Expo</a:t>
            </a:r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2"/>
          </p:nvPr>
        </p:nvSpPr>
        <p:spPr>
          <a:xfrm>
            <a:off x="6289802" y="4730446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du texte 16"/>
          <p:cNvSpPr>
            <a:spLocks noGrp="1"/>
          </p:cNvSpPr>
          <p:nvPr>
            <p:ph type="body" sz="quarter" idx="23" hasCustomPrompt="1"/>
          </p:nvPr>
        </p:nvSpPr>
        <p:spPr>
          <a:xfrm>
            <a:off x="9449641" y="4173832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37" name="Espace réservé du texte 2"/>
          <p:cNvSpPr>
            <a:spLocks noGrp="1"/>
          </p:cNvSpPr>
          <p:nvPr>
            <p:ph type="body" idx="24"/>
          </p:nvPr>
        </p:nvSpPr>
        <p:spPr>
          <a:xfrm>
            <a:off x="9200505" y="4730446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à coins arrondis 21"/>
          <p:cNvSpPr/>
          <p:nvPr userDrawn="1"/>
        </p:nvSpPr>
        <p:spPr>
          <a:xfrm>
            <a:off x="10455569" y="-254657"/>
            <a:ext cx="1179851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3" name="Rectangle à coins arrondis 22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4" name="Rectangle à coins arrondis 23"/>
          <p:cNvSpPr/>
          <p:nvPr userDrawn="1"/>
        </p:nvSpPr>
        <p:spPr>
          <a:xfrm>
            <a:off x="311344" y="-258452"/>
            <a:ext cx="2861632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6" name="Image 3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736" y="178305"/>
            <a:ext cx="2870453" cy="806840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6" name="Espace réservé du texte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42610" y="3472553"/>
            <a:ext cx="2910703" cy="406635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320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27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242610" y="4746187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3153313" y="3472553"/>
            <a:ext cx="2910703" cy="406635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320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33" name="Espace réservé du texte 2"/>
          <p:cNvSpPr>
            <a:spLocks noGrp="1"/>
          </p:cNvSpPr>
          <p:nvPr>
            <p:ph type="body" idx="20"/>
          </p:nvPr>
        </p:nvSpPr>
        <p:spPr>
          <a:xfrm>
            <a:off x="3153313" y="4746187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6064015" y="3472553"/>
            <a:ext cx="3136489" cy="406635"/>
          </a:xfrm>
        </p:spPr>
        <p:txBody>
          <a:bodyPr anchor="t">
            <a:norm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1100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2"/>
          </p:nvPr>
        </p:nvSpPr>
        <p:spPr>
          <a:xfrm>
            <a:off x="6176908" y="4746187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7" name="Espace réservé du texte 2"/>
          <p:cNvSpPr>
            <a:spLocks noGrp="1"/>
          </p:cNvSpPr>
          <p:nvPr>
            <p:ph type="body" idx="24"/>
          </p:nvPr>
        </p:nvSpPr>
        <p:spPr>
          <a:xfrm>
            <a:off x="9200505" y="5145329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165555" y="1701230"/>
            <a:ext cx="982133" cy="15494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874904" y="1485330"/>
            <a:ext cx="1320800" cy="17653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738172" y="1332930"/>
            <a:ext cx="1744133" cy="19177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9699869" y="1663415"/>
            <a:ext cx="1930400" cy="18796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242609" y="3860930"/>
            <a:ext cx="11722968" cy="193044"/>
          </a:xfrm>
          <a:prstGeom prst="rect">
            <a:avLst/>
          </a:prstGeom>
        </p:spPr>
      </p:pic>
      <p:sp>
        <p:nvSpPr>
          <p:cNvPr id="38" name="Espace réservé du texte 16"/>
          <p:cNvSpPr>
            <a:spLocks noGrp="1"/>
          </p:cNvSpPr>
          <p:nvPr>
            <p:ph type="body" sz="quarter" idx="25" hasCustomPrompt="1"/>
          </p:nvPr>
        </p:nvSpPr>
        <p:spPr>
          <a:xfrm>
            <a:off x="9200505" y="3612406"/>
            <a:ext cx="2910703" cy="802157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2015</a:t>
            </a:r>
          </a:p>
          <a:p>
            <a:pPr lvl="0"/>
            <a:r>
              <a:rPr lang="fr-FR" dirty="0"/>
              <a:t>Strasbourg</a:t>
            </a:r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26" hasCustomPrompt="1"/>
          </p:nvPr>
        </p:nvSpPr>
        <p:spPr>
          <a:xfrm>
            <a:off x="242610" y="4211246"/>
            <a:ext cx="2910703" cy="406635"/>
          </a:xfrm>
        </p:spPr>
        <p:txBody>
          <a:bodyPr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2010, Lille</a:t>
            </a:r>
          </a:p>
        </p:txBody>
      </p:sp>
      <p:sp>
        <p:nvSpPr>
          <p:cNvPr id="41" name="Espace réservé du texte 16"/>
          <p:cNvSpPr>
            <a:spLocks noGrp="1"/>
          </p:cNvSpPr>
          <p:nvPr>
            <p:ph type="body" sz="quarter" idx="27" hasCustomPrompt="1"/>
          </p:nvPr>
        </p:nvSpPr>
        <p:spPr>
          <a:xfrm>
            <a:off x="3153313" y="4211246"/>
            <a:ext cx="2910703" cy="406635"/>
          </a:xfrm>
        </p:spPr>
        <p:txBody>
          <a:bodyPr>
            <a:normAutofit/>
          </a:bodyPr>
          <a:lstStyle>
            <a:lvl1pPr algn="ctr">
              <a:buNone/>
              <a:defRPr sz="1600" b="0" i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2012, Lille</a:t>
            </a:r>
          </a:p>
        </p:txBody>
      </p:sp>
      <p:sp>
        <p:nvSpPr>
          <p:cNvPr id="42" name="Espace réservé du texte 16"/>
          <p:cNvSpPr>
            <a:spLocks noGrp="1"/>
          </p:cNvSpPr>
          <p:nvPr>
            <p:ph type="body" sz="quarter" idx="28" hasCustomPrompt="1"/>
          </p:nvPr>
        </p:nvSpPr>
        <p:spPr>
          <a:xfrm>
            <a:off x="6064015" y="4211246"/>
            <a:ext cx="3136489" cy="406635"/>
          </a:xfrm>
        </p:spPr>
        <p:txBody>
          <a:bodyPr anchor="t"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2014, Lille</a:t>
            </a:r>
          </a:p>
        </p:txBody>
      </p:sp>
      <p:sp>
        <p:nvSpPr>
          <p:cNvPr id="43" name="Espace réservé du texte 16"/>
          <p:cNvSpPr>
            <a:spLocks noGrp="1"/>
          </p:cNvSpPr>
          <p:nvPr>
            <p:ph type="body" sz="quarter" idx="29" hasCustomPrompt="1"/>
          </p:nvPr>
        </p:nvSpPr>
        <p:spPr>
          <a:xfrm>
            <a:off x="9200505" y="4617881"/>
            <a:ext cx="2910703" cy="406635"/>
          </a:xfrm>
        </p:spPr>
        <p:txBody>
          <a:bodyPr anchor="t"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1300 </a:t>
            </a:r>
            <a:r>
              <a:rPr lang="fr-FR" dirty="0" err="1"/>
              <a:t>Attendees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Rectangle à coins arrondis 15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682750"/>
            <a:ext cx="5418667" cy="12573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977467" y="1682750"/>
            <a:ext cx="6214533" cy="1257300"/>
          </a:xfrm>
          <a:prstGeom prst="rect">
            <a:avLst/>
          </a:prstGeom>
        </p:spPr>
      </p:pic>
      <p:sp>
        <p:nvSpPr>
          <p:cNvPr id="47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599145" y="1904887"/>
            <a:ext cx="4266367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50%</a:t>
            </a:r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599145" y="2311522"/>
            <a:ext cx="4266367" cy="406635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International</a:t>
            </a:r>
          </a:p>
        </p:txBody>
      </p:sp>
      <p:sp>
        <p:nvSpPr>
          <p:cNvPr id="49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7022523" y="1904887"/>
            <a:ext cx="4266367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25</a:t>
            </a:r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7022523" y="2311522"/>
            <a:ext cx="4266367" cy="406635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Represented</a:t>
            </a:r>
            <a:r>
              <a:rPr lang="fr-FR" dirty="0"/>
              <a:t> countries</a:t>
            </a:r>
          </a:p>
        </p:txBody>
      </p:sp>
      <p:pic>
        <p:nvPicPr>
          <p:cNvPr id="51" name="Image 50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295400" y="3539071"/>
            <a:ext cx="9601200" cy="24511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49" r:id="rId3"/>
    <p:sldLayoutId id="2147483660" r:id="rId4"/>
    <p:sldLayoutId id="2147483661" r:id="rId5"/>
    <p:sldLayoutId id="2147483663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50" r:id="rId18"/>
    <p:sldLayoutId id="2147483652" r:id="rId19"/>
    <p:sldLayoutId id="2147483653" r:id="rId20"/>
    <p:sldLayoutId id="2147483654" r:id="rId21"/>
    <p:sldLayoutId id="2147483656" r:id="rId22"/>
    <p:sldLayoutId id="2147483657" r:id="rId23"/>
    <p:sldLayoutId id="2147483675" r:id="rId2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hyperlink" Target="http://www.eurasante.com/" TargetMode="External"/><Relationship Id="rId3" Type="http://schemas.openxmlformats.org/officeDocument/2006/relationships/hyperlink" Target="http://www.biofit-event.com/" TargetMode="External"/><Relationship Id="rId21" Type="http://schemas.openxmlformats.org/officeDocument/2006/relationships/image" Target="../media/image45.png"/><Relationship Id="rId7" Type="http://schemas.openxmlformats.org/officeDocument/2006/relationships/hyperlink" Target="https://www.linkedin.com/showcase/biofit-event/" TargetMode="External"/><Relationship Id="rId12" Type="http://schemas.openxmlformats.org/officeDocument/2006/relationships/image" Target="../media/image39.png"/><Relationship Id="rId17" Type="http://schemas.openxmlformats.org/officeDocument/2006/relationships/image" Target="../media/image43.jfif"/><Relationship Id="rId25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hyperlink" Target="https://www.nhl-cluster.com/" TargetMode="External"/><Relationship Id="rId20" Type="http://schemas.openxmlformats.org/officeDocument/2006/relationships/hyperlink" Target="https://www.biovalley-france.com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twitter.com/biofit_event" TargetMode="External"/><Relationship Id="rId11" Type="http://schemas.openxmlformats.org/officeDocument/2006/relationships/image" Target="../media/image38.gif"/><Relationship Id="rId24" Type="http://schemas.openxmlformats.org/officeDocument/2006/relationships/hyperlink" Target="https://www.eurobiomed.org/en/" TargetMode="External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23" Type="http://schemas.openxmlformats.org/officeDocument/2006/relationships/image" Target="../media/image46.jpe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hyperlink" Target="https://www.biofit-event.com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à coins arrondis 7">
            <a:extLst>
              <a:ext uri="{FF2B5EF4-FFF2-40B4-BE49-F238E27FC236}">
                <a16:creationId xmlns:a16="http://schemas.microsoft.com/office/drawing/2014/main" id="{1FB79404-5E60-48BF-8804-A94849E05DB3}"/>
              </a:ext>
            </a:extLst>
          </p:cNvPr>
          <p:cNvSpPr/>
          <p:nvPr/>
        </p:nvSpPr>
        <p:spPr>
          <a:xfrm>
            <a:off x="0" y="5070763"/>
            <a:ext cx="5951387" cy="177953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EA5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E837CA5-21FD-4E93-9429-9BA760C4D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3234090" cy="1036467"/>
          </a:xfrm>
          <a:prstGeom prst="rect">
            <a:avLst/>
          </a:prstGeom>
        </p:spPr>
      </p:pic>
      <p:sp>
        <p:nvSpPr>
          <p:cNvPr id="12" name="Rectangle à coins arrondis 7">
            <a:extLst>
              <a:ext uri="{FF2B5EF4-FFF2-40B4-BE49-F238E27FC236}">
                <a16:creationId xmlns:a16="http://schemas.microsoft.com/office/drawing/2014/main" id="{BA253588-0E6A-4CCD-B250-97CB64833FA5}"/>
              </a:ext>
            </a:extLst>
          </p:cNvPr>
          <p:cNvSpPr/>
          <p:nvPr/>
        </p:nvSpPr>
        <p:spPr>
          <a:xfrm>
            <a:off x="9929669" y="5415187"/>
            <a:ext cx="2254458" cy="143939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E95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FuturaPT-Book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A2425A4-C181-4BA5-A702-6D3862FBDA46}"/>
              </a:ext>
            </a:extLst>
          </p:cNvPr>
          <p:cNvSpPr>
            <a:spLocks/>
          </p:cNvSpPr>
          <p:nvPr/>
        </p:nvSpPr>
        <p:spPr bwMode="auto">
          <a:xfrm>
            <a:off x="10453650" y="5558847"/>
            <a:ext cx="1829742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1200" dirty="0">
                <a:solidFill>
                  <a:srgbClr val="1A171B"/>
                </a:solidFill>
                <a:latin typeface="FuturaPT-Book"/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3"/>
              </a:rPr>
              <a:t>www.biofit-event.com</a:t>
            </a:r>
            <a:endParaRPr lang="en-GB" sz="1200" dirty="0">
              <a:solidFill>
                <a:srgbClr val="1A171B"/>
              </a:solidFill>
              <a:latin typeface="FuturaPT-Book"/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0567889-38FA-4A82-9392-DE3AC2AE5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02" y="6096005"/>
            <a:ext cx="159343" cy="159343"/>
          </a:xfrm>
          <a:prstGeom prst="rect">
            <a:avLst/>
          </a:prstGeom>
        </p:spPr>
      </p:pic>
      <p:pic>
        <p:nvPicPr>
          <p:cNvPr id="17" name="Picture 2" descr="Icône Linkedin, réseau, les gens, professionnel, profile, services ...">
            <a:extLst>
              <a:ext uri="{FF2B5EF4-FFF2-40B4-BE49-F238E27FC236}">
                <a16:creationId xmlns:a16="http://schemas.microsoft.com/office/drawing/2014/main" id="{AA80EFB1-6F94-4E99-964D-AD76FF9C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48" y="6475179"/>
            <a:ext cx="164049" cy="16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1863FECB-C1AF-4917-98C5-3C6DD2318EE9}"/>
              </a:ext>
            </a:extLst>
          </p:cNvPr>
          <p:cNvSpPr>
            <a:spLocks/>
          </p:cNvSpPr>
          <p:nvPr/>
        </p:nvSpPr>
        <p:spPr bwMode="auto">
          <a:xfrm>
            <a:off x="10500726" y="5945264"/>
            <a:ext cx="1122955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1200" dirty="0">
                <a:solidFill>
                  <a:srgbClr val="1A171B"/>
                </a:solidFill>
                <a:latin typeface="FuturaPT-Book"/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6"/>
              </a:rPr>
              <a:t>@BIOFIT_EVENT</a:t>
            </a:r>
            <a:endParaRPr lang="en-GB" sz="1200" dirty="0">
              <a:solidFill>
                <a:srgbClr val="1A171B"/>
              </a:solidFill>
              <a:latin typeface="FuturaPT-Book"/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2883B22E-8A6A-4C1A-BB30-040294F8BE55}"/>
              </a:ext>
            </a:extLst>
          </p:cNvPr>
          <p:cNvSpPr>
            <a:spLocks/>
          </p:cNvSpPr>
          <p:nvPr/>
        </p:nvSpPr>
        <p:spPr bwMode="auto">
          <a:xfrm>
            <a:off x="10503078" y="6349318"/>
            <a:ext cx="1012477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1200" dirty="0" err="1">
                <a:solidFill>
                  <a:srgbClr val="1A171B"/>
                </a:solidFill>
                <a:latin typeface="FuturaPT-Book"/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7"/>
              </a:rPr>
              <a:t>BioFIT</a:t>
            </a:r>
            <a:r>
              <a:rPr lang="en-GB" sz="1200" dirty="0">
                <a:solidFill>
                  <a:srgbClr val="1A171B"/>
                </a:solidFill>
                <a:latin typeface="FuturaPT-Book"/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7"/>
              </a:rPr>
              <a:t> Event</a:t>
            </a:r>
            <a:endParaRPr lang="en-GB" sz="1200" dirty="0">
              <a:solidFill>
                <a:srgbClr val="1A171B"/>
              </a:solidFill>
              <a:latin typeface="FuturaPT-Book"/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B028D43-1AF7-462D-B53C-617595EB0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023297" y="1098812"/>
            <a:ext cx="3234090" cy="1036467"/>
          </a:xfrm>
          <a:prstGeom prst="rect">
            <a:avLst/>
          </a:prstGeom>
        </p:spPr>
      </p:pic>
      <p:pic>
        <p:nvPicPr>
          <p:cNvPr id="21" name="Image 2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D9C4890-1DD3-4DFE-8D58-D074A52923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690" y="5649081"/>
            <a:ext cx="276564" cy="24890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EDAB7DB-63CF-43D8-B670-3C5F9803181D}"/>
              </a:ext>
            </a:extLst>
          </p:cNvPr>
          <p:cNvSpPr txBox="1"/>
          <p:nvPr/>
        </p:nvSpPr>
        <p:spPr>
          <a:xfrm>
            <a:off x="139459" y="5213547"/>
            <a:ext cx="210059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200" u="sng" dirty="0">
                <a:latin typeface="FuturaPT-Book"/>
              </a:rPr>
              <a:t>Organised by:</a:t>
            </a:r>
          </a:p>
        </p:txBody>
      </p:sp>
      <p:pic>
        <p:nvPicPr>
          <p:cNvPr id="27" name="Image 12" descr="Résultat de recherche d'images pour &quot;logo hauts de france&quot;">
            <a:extLst>
              <a:ext uri="{FF2B5EF4-FFF2-40B4-BE49-F238E27FC236}">
                <a16:creationId xmlns:a16="http://schemas.microsoft.com/office/drawing/2014/main" id="{868882E9-F4A7-4E9D-89D9-6E89F125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" y="6282211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13" descr="Résultat de recherche d'images pour &quot;logo grand est&quot;">
            <a:extLst>
              <a:ext uri="{FF2B5EF4-FFF2-40B4-BE49-F238E27FC236}">
                <a16:creationId xmlns:a16="http://schemas.microsoft.com/office/drawing/2014/main" id="{8137F4CA-C496-4016-91DE-F6F8C196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96" y="6374640"/>
            <a:ext cx="7524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14" descr="Résultat de recherche d'images pour &quot;logo région sud&quot;">
            <a:extLst>
              <a:ext uri="{FF2B5EF4-FFF2-40B4-BE49-F238E27FC236}">
                <a16:creationId xmlns:a16="http://schemas.microsoft.com/office/drawing/2014/main" id="{62C18AA9-9EC8-488A-9201-1D710566B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8321" r="5949" b="9563"/>
          <a:stretch>
            <a:fillRect/>
          </a:stretch>
        </p:blipFill>
        <p:spPr bwMode="auto">
          <a:xfrm>
            <a:off x="1863438" y="6328019"/>
            <a:ext cx="6032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15" descr="Résultat de recherche d'images pour &quot;logo mel&quot;">
            <a:extLst>
              <a:ext uri="{FF2B5EF4-FFF2-40B4-BE49-F238E27FC236}">
                <a16:creationId xmlns:a16="http://schemas.microsoft.com/office/drawing/2014/main" id="{D2389A21-D7B6-4CBB-B9E4-BD55899A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53" y="6298495"/>
            <a:ext cx="30480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16" descr="Résultat de recherche d'images pour &quot;logo strasbourg&quot;">
            <a:extLst>
              <a:ext uri="{FF2B5EF4-FFF2-40B4-BE49-F238E27FC236}">
                <a16:creationId xmlns:a16="http://schemas.microsoft.com/office/drawing/2014/main" id="{8CC5AFCB-3FED-4408-A1FF-EE2AC48A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41" y="6349318"/>
            <a:ext cx="809625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17" descr="Résultat de recherche d'images pour &quot;logo aix marseille provence&quot;">
            <a:extLst>
              <a:ext uri="{FF2B5EF4-FFF2-40B4-BE49-F238E27FC236}">
                <a16:creationId xmlns:a16="http://schemas.microsoft.com/office/drawing/2014/main" id="{B190775E-3CFD-42DC-BB1C-1D1F4259B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454" y="6307611"/>
            <a:ext cx="521412" cy="3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18" descr="Résultat de recherche d'images pour &quot;logo ville de marseille&quot;">
            <a:extLst>
              <a:ext uri="{FF2B5EF4-FFF2-40B4-BE49-F238E27FC236}">
                <a16:creationId xmlns:a16="http://schemas.microsoft.com/office/drawing/2014/main" id="{42DE705C-04C8-4E33-A053-B37CD461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26" y="6361886"/>
            <a:ext cx="709937" cy="1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738CEE26-4432-4994-ADB2-6FD108AF2BDD}"/>
              </a:ext>
            </a:extLst>
          </p:cNvPr>
          <p:cNvSpPr txBox="1"/>
          <p:nvPr/>
        </p:nvSpPr>
        <p:spPr>
          <a:xfrm>
            <a:off x="194003" y="6008562"/>
            <a:ext cx="210059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200" u="sng" dirty="0">
                <a:latin typeface="FuturaPT-Book"/>
              </a:rPr>
              <a:t>Supported by:</a:t>
            </a:r>
          </a:p>
        </p:txBody>
      </p:sp>
      <p:pic>
        <p:nvPicPr>
          <p:cNvPr id="41" name="Image 40">
            <a:hlinkClick r:id="rId16"/>
            <a:extLst>
              <a:ext uri="{FF2B5EF4-FFF2-40B4-BE49-F238E27FC236}">
                <a16:creationId xmlns:a16="http://schemas.microsoft.com/office/drawing/2014/main" id="{F83F081B-3EE6-4DCA-9687-C649DF555E6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9400" y="5452919"/>
            <a:ext cx="722092" cy="511388"/>
          </a:xfrm>
          <a:prstGeom prst="rect">
            <a:avLst/>
          </a:prstGeom>
          <a:noFill/>
        </p:spPr>
      </p:pic>
      <p:pic>
        <p:nvPicPr>
          <p:cNvPr id="42" name="Image 41">
            <a:hlinkClick r:id="rId18"/>
            <a:extLst>
              <a:ext uri="{FF2B5EF4-FFF2-40B4-BE49-F238E27FC236}">
                <a16:creationId xmlns:a16="http://schemas.microsoft.com/office/drawing/2014/main" id="{DD815977-B9D7-49E1-B78D-92080B1E0C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8421" y="5461463"/>
            <a:ext cx="1696841" cy="481392"/>
          </a:xfrm>
          <a:prstGeom prst="rect">
            <a:avLst/>
          </a:prstGeom>
        </p:spPr>
      </p:pic>
      <p:pic>
        <p:nvPicPr>
          <p:cNvPr id="1026" name="Picture 2" descr="Katalyse accompagne BioValley France sur la stratégie relative à l ...">
            <a:hlinkClick r:id="rId20"/>
            <a:extLst>
              <a:ext uri="{FF2B5EF4-FFF2-40B4-BE49-F238E27FC236}">
                <a16:creationId xmlns:a16="http://schemas.microsoft.com/office/drawing/2014/main" id="{551D2380-5C23-4B63-910D-1CEF9BB0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18" y="5537187"/>
            <a:ext cx="1066363" cy="3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521E5E60-4DF3-4B6B-8195-C6FA2F7D3389}"/>
              </a:ext>
            </a:extLst>
          </p:cNvPr>
          <p:cNvGrpSpPr/>
          <p:nvPr/>
        </p:nvGrpSpPr>
        <p:grpSpPr>
          <a:xfrm>
            <a:off x="2533584" y="2198428"/>
            <a:ext cx="7184173" cy="2365152"/>
            <a:chOff x="3399489" y="2123322"/>
            <a:chExt cx="5186246" cy="849512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D33CFE66-82E1-4B79-963B-D44940738282}"/>
                </a:ext>
              </a:extLst>
            </p:cNvPr>
            <p:cNvSpPr/>
            <p:nvPr/>
          </p:nvSpPr>
          <p:spPr>
            <a:xfrm>
              <a:off x="3399489" y="2123322"/>
              <a:ext cx="5186246" cy="849512"/>
            </a:xfrm>
            <a:prstGeom prst="roundRect">
              <a:avLst/>
            </a:prstGeom>
            <a:solidFill>
              <a:srgbClr val="0D2A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4F65C7FA-1E0B-4F4F-89E6-1370D7F4A309}"/>
                </a:ext>
              </a:extLst>
            </p:cNvPr>
            <p:cNvSpPr txBox="1"/>
            <p:nvPr/>
          </p:nvSpPr>
          <p:spPr>
            <a:xfrm>
              <a:off x="3410065" y="2177748"/>
              <a:ext cx="5132832" cy="740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lvl="0" indent="-342900" algn="ctr">
                <a:spcBef>
                  <a:spcPct val="20000"/>
                </a:spcBef>
                <a:defRPr/>
              </a:pPr>
              <a:r>
                <a:rPr lang="en-GB" sz="4000" b="1" dirty="0">
                  <a:solidFill>
                    <a:srgbClr val="DCE6F2"/>
                  </a:solidFill>
                  <a:latin typeface="FuturaPT-Book"/>
                </a:rPr>
                <a:t>Collaborative and Licensing Opportunity Presentations</a:t>
              </a:r>
            </a:p>
            <a:p>
              <a:pPr marL="342900" lvl="0" indent="-342900" algn="ctr">
                <a:spcBef>
                  <a:spcPct val="20000"/>
                </a:spcBef>
                <a:defRPr/>
              </a:pPr>
              <a:r>
                <a:rPr lang="en-GB" sz="4000" b="1" dirty="0">
                  <a:solidFill>
                    <a:srgbClr val="FFFFFF"/>
                  </a:solidFill>
                  <a:latin typeface="FuturaPT-Book"/>
                </a:rPr>
                <a:t>Guidelines</a:t>
              </a:r>
            </a:p>
          </p:txBody>
        </p:sp>
      </p:grpSp>
      <p:pic>
        <p:nvPicPr>
          <p:cNvPr id="36" name="Image 35">
            <a:hlinkClick r:id="rId22"/>
            <a:extLst>
              <a:ext uri="{FF2B5EF4-FFF2-40B4-BE49-F238E27FC236}">
                <a16:creationId xmlns:a16="http://schemas.microsoft.com/office/drawing/2014/main" id="{DD4371D4-ECBA-4D6B-A3D8-ACF52F67D0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8428" y="722929"/>
            <a:ext cx="6457551" cy="1165432"/>
          </a:xfrm>
          <a:prstGeom prst="rect">
            <a:avLst/>
          </a:prstGeom>
        </p:spPr>
      </p:pic>
      <p:pic>
        <p:nvPicPr>
          <p:cNvPr id="38" name="Image 37" descr="Eurobiomed : Nouvelle année, nouveau logo, nouvelle identité visuelle,  nouveau site internet ! – France Clusters">
            <a:hlinkClick r:id="rId24"/>
            <a:extLst>
              <a:ext uri="{FF2B5EF4-FFF2-40B4-BE49-F238E27FC236}">
                <a16:creationId xmlns:a16="http://schemas.microsoft.com/office/drawing/2014/main" id="{FC939576-DB8C-4D2E-A28D-599CD44ED0B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79" y="5461463"/>
            <a:ext cx="1222137" cy="50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775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E85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  <a:latin typeface="FuturaPT-Book"/>
              </a:rPr>
              <a:t>Contact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1587831" y="2146467"/>
            <a:ext cx="80855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3200" b="1" spc="-50" dirty="0">
                <a:solidFill>
                  <a:srgbClr val="24435D"/>
                </a:solidFill>
                <a:latin typeface="FuturaPT-Book"/>
                <a:cs typeface="Calibri"/>
              </a:rPr>
              <a:t>Contact details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2400" b="1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algn="just">
              <a:spcBef>
                <a:spcPts val="35"/>
              </a:spcBef>
            </a:pPr>
            <a:r>
              <a:rPr lang="en-GB" sz="2400" b="1" spc="-50" dirty="0">
                <a:solidFill>
                  <a:srgbClr val="E95436"/>
                </a:solidFill>
                <a:latin typeface="FuturaPT-Book"/>
                <a:cs typeface="Calibri"/>
              </a:rPr>
              <a:t>		First name: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400" b="1" spc="-50" dirty="0">
                <a:solidFill>
                  <a:srgbClr val="E95436"/>
                </a:solidFill>
                <a:latin typeface="FuturaPT-Book"/>
                <a:cs typeface="Calibri"/>
              </a:rPr>
              <a:t>		Family name: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400" b="1" spc="-50" dirty="0">
                <a:solidFill>
                  <a:srgbClr val="E95436"/>
                </a:solidFill>
                <a:latin typeface="FuturaPT-Book"/>
                <a:cs typeface="Calibri"/>
              </a:rPr>
              <a:t>		Company name: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400" b="1" spc="-50" dirty="0">
                <a:solidFill>
                  <a:srgbClr val="E95436"/>
                </a:solidFill>
                <a:latin typeface="FuturaPT-Book"/>
                <a:cs typeface="Calibri"/>
              </a:rPr>
              <a:t>		Email address: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400" b="1" spc="-50" dirty="0">
                <a:solidFill>
                  <a:srgbClr val="E95436"/>
                </a:solidFill>
                <a:latin typeface="FuturaPT-Book"/>
                <a:cs typeface="Calibri"/>
              </a:rPr>
              <a:t>		Phone number: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126904" y="1086721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cs typeface="Calibri"/>
              </a:rPr>
              <a:t>1 slide =&gt; Closure</a:t>
            </a:r>
          </a:p>
        </p:txBody>
      </p:sp>
    </p:spTree>
    <p:extLst>
      <p:ext uri="{BB962C8B-B14F-4D97-AF65-F5344CB8AC3E}">
        <p14:creationId xmlns:p14="http://schemas.microsoft.com/office/powerpoint/2010/main" val="403501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9936764-C6F2-CF65-D82A-2087BE76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62" y="-420129"/>
            <a:ext cx="12916503" cy="728939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0B4EB298-F681-420C-8BE2-1EE693E03810}"/>
              </a:ext>
            </a:extLst>
          </p:cNvPr>
          <p:cNvSpPr/>
          <p:nvPr/>
        </p:nvSpPr>
        <p:spPr>
          <a:xfrm>
            <a:off x="-328046" y="279134"/>
            <a:ext cx="6988727" cy="71611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A8530E-3272-4554-983C-43F924F3EB3D}"/>
              </a:ext>
            </a:extLst>
          </p:cNvPr>
          <p:cNvSpPr txBox="1"/>
          <p:nvPr/>
        </p:nvSpPr>
        <p:spPr>
          <a:xfrm>
            <a:off x="1064248" y="317276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4435D"/>
                </a:solidFill>
                <a:highlight>
                  <a:srgbClr val="F8C8B6"/>
                </a:highlight>
                <a:latin typeface="FuturaPT-Book"/>
              </a:rPr>
              <a:t>Objectives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325550-BC77-4C83-95D2-B6B6F30277B2}"/>
              </a:ext>
            </a:extLst>
          </p:cNvPr>
          <p:cNvSpPr/>
          <p:nvPr/>
        </p:nvSpPr>
        <p:spPr>
          <a:xfrm>
            <a:off x="273315" y="1694914"/>
            <a:ext cx="6152417" cy="4928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28600" marR="224154" lvl="1" indent="-228600" defTabSz="914400">
              <a:spcBef>
                <a:spcPts val="1820"/>
              </a:spcBef>
              <a:spcAft>
                <a:spcPts val="600"/>
              </a:spcAft>
              <a:buFont typeface="Calibri" panose="020F0502020204030204" pitchFamily="34" charset="0"/>
              <a:buChar char="»"/>
            </a:pPr>
            <a:r>
              <a:rPr lang="en-GB" sz="1400" dirty="0">
                <a:solidFill>
                  <a:srgbClr val="0D3B5A"/>
                </a:solidFill>
                <a:latin typeface="FuturaPT-Book"/>
              </a:rPr>
              <a:t>Provide the guidance you need to effectively communicate on your innovation</a:t>
            </a:r>
          </a:p>
          <a:p>
            <a:pPr marL="228600" marR="224154" lvl="1" indent="-228600" defTabSz="914400">
              <a:spcBef>
                <a:spcPts val="1820"/>
              </a:spcBef>
              <a:spcAft>
                <a:spcPts val="600"/>
              </a:spcAft>
              <a:buFont typeface="Calibri" panose="020F0502020204030204" pitchFamily="34" charset="0"/>
              <a:buChar char="»"/>
            </a:pPr>
            <a:r>
              <a:rPr lang="en-GB" sz="1400" dirty="0">
                <a:solidFill>
                  <a:srgbClr val="0D3B5A"/>
                </a:solidFill>
                <a:latin typeface="FuturaPT-Book"/>
              </a:rPr>
              <a:t>Encourage you to think through the aspects of your innovation the same way potential partners will be assessing it</a:t>
            </a:r>
          </a:p>
          <a:p>
            <a:pPr marL="228600" marR="224154" lvl="1" indent="-228600" defTabSz="914400">
              <a:spcBef>
                <a:spcPts val="1820"/>
              </a:spcBef>
              <a:spcAft>
                <a:spcPts val="600"/>
              </a:spcAft>
              <a:buFont typeface="Calibri" panose="020F0502020204030204" pitchFamily="34" charset="0"/>
              <a:buChar char="»"/>
            </a:pPr>
            <a:r>
              <a:rPr lang="en-GB" sz="1400" dirty="0">
                <a:solidFill>
                  <a:srgbClr val="0D3B5A"/>
                </a:solidFill>
                <a:latin typeface="FuturaPT-Book"/>
              </a:rPr>
              <a:t>Help you sell your idea to the audience composed of potential partners</a:t>
            </a:r>
          </a:p>
          <a:p>
            <a:pPr marL="228600" marR="224154" lvl="1" indent="-228600" defTabSz="914400">
              <a:spcBef>
                <a:spcPts val="1820"/>
              </a:spcBef>
              <a:spcAft>
                <a:spcPts val="600"/>
              </a:spcAft>
              <a:buFont typeface="Calibri" panose="020F0502020204030204" pitchFamily="34" charset="0"/>
              <a:buChar char="»"/>
            </a:pPr>
            <a:r>
              <a:rPr lang="en-GB" sz="1400" dirty="0">
                <a:solidFill>
                  <a:srgbClr val="0D3B5A"/>
                </a:solidFill>
                <a:latin typeface="FuturaPT-Book"/>
              </a:rPr>
              <a:t>Remember that you will be evaluated on several sets of criteria:</a:t>
            </a:r>
          </a:p>
          <a:p>
            <a:pPr marL="541338" indent="-1873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B5A"/>
                </a:solidFill>
                <a:latin typeface="FuturaPT-Book"/>
              </a:rPr>
              <a:t>Asset maturity</a:t>
            </a:r>
          </a:p>
          <a:p>
            <a:pPr marL="541338" indent="-1873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B5A"/>
                </a:solidFill>
                <a:latin typeface="FuturaPT-Book"/>
              </a:rPr>
              <a:t>Degree of security of the patent</a:t>
            </a:r>
          </a:p>
          <a:p>
            <a:pPr marL="541338" indent="-1873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B5A"/>
                </a:solidFill>
                <a:latin typeface="FuturaPT-Book"/>
              </a:rPr>
              <a:t>Roadmap readability</a:t>
            </a:r>
          </a:p>
          <a:p>
            <a:pPr marL="541338" indent="-1873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B5A"/>
                </a:solidFill>
                <a:latin typeface="FuturaPT-Book"/>
              </a:rPr>
              <a:t>Differentiation</a:t>
            </a:r>
          </a:p>
          <a:p>
            <a:pPr marL="541338" indent="-1873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B5A"/>
                </a:solidFill>
                <a:latin typeface="FuturaPT-Book"/>
              </a:rPr>
              <a:t>Market access potential</a:t>
            </a:r>
          </a:p>
          <a:p>
            <a:pPr marL="541338" indent="-1873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3B5A"/>
                </a:solidFill>
                <a:latin typeface="FuturaPT-Book"/>
              </a:rPr>
              <a:t>Collaboration capacity (receive financing/attract industrial partners)</a:t>
            </a:r>
          </a:p>
        </p:txBody>
      </p:sp>
    </p:spTree>
    <p:extLst>
      <p:ext uri="{BB962C8B-B14F-4D97-AF65-F5344CB8AC3E}">
        <p14:creationId xmlns:p14="http://schemas.microsoft.com/office/powerpoint/2010/main" val="300777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BEFC0EEE-DBE7-4CF0-BFDB-D0969F0B134D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E85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  <a:latin typeface="FuturaPT-Book"/>
              </a:rPr>
              <a:t>Pitch DNA</a:t>
            </a:r>
          </a:p>
        </p:txBody>
      </p:sp>
      <p:sp>
        <p:nvSpPr>
          <p:cNvPr id="45" name="Rectangle à coins arrondis 46">
            <a:extLst>
              <a:ext uri="{FF2B5EF4-FFF2-40B4-BE49-F238E27FC236}">
                <a16:creationId xmlns:a16="http://schemas.microsoft.com/office/drawing/2014/main" id="{F404ED15-B487-4CF5-9087-032219338AF1}"/>
              </a:ext>
            </a:extLst>
          </p:cNvPr>
          <p:cNvSpPr/>
          <p:nvPr/>
        </p:nvSpPr>
        <p:spPr>
          <a:xfrm>
            <a:off x="1272903" y="4305214"/>
            <a:ext cx="1631309" cy="704095"/>
          </a:xfrm>
          <a:prstGeom prst="roundRect">
            <a:avLst/>
          </a:prstGeom>
          <a:solidFill>
            <a:srgbClr val="0D3B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FuturaPT-Book"/>
            </a:endParaRPr>
          </a:p>
        </p:txBody>
      </p:sp>
      <p:sp>
        <p:nvSpPr>
          <p:cNvPr id="46" name="Espace réservé du texte 12">
            <a:extLst>
              <a:ext uri="{FF2B5EF4-FFF2-40B4-BE49-F238E27FC236}">
                <a16:creationId xmlns:a16="http://schemas.microsoft.com/office/drawing/2014/main" id="{B37FF75B-8D11-4EA5-94E3-80918FB784A4}"/>
              </a:ext>
            </a:extLst>
          </p:cNvPr>
          <p:cNvSpPr txBox="1">
            <a:spLocks/>
          </p:cNvSpPr>
          <p:nvPr/>
        </p:nvSpPr>
        <p:spPr>
          <a:xfrm>
            <a:off x="1277501" y="4433565"/>
            <a:ext cx="1713423" cy="407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lang="fr-FR" sz="2400" kern="1200" baseline="0" smtClean="0">
                <a:solidFill>
                  <a:schemeClr val="bg1"/>
                </a:solidFill>
                <a:latin typeface="Futura LT Book"/>
                <a:ea typeface="+mn-ea"/>
                <a:cs typeface="Futura LT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FuturaPT-Book"/>
              </a:rPr>
              <a:t>DON’T</a:t>
            </a:r>
          </a:p>
        </p:txBody>
      </p:sp>
      <p:sp>
        <p:nvSpPr>
          <p:cNvPr id="56" name="Rectangle à coins arrondis 57">
            <a:extLst>
              <a:ext uri="{FF2B5EF4-FFF2-40B4-BE49-F238E27FC236}">
                <a16:creationId xmlns:a16="http://schemas.microsoft.com/office/drawing/2014/main" id="{74C996C3-A875-4110-AA27-51F8B501D5CA}"/>
              </a:ext>
            </a:extLst>
          </p:cNvPr>
          <p:cNvSpPr/>
          <p:nvPr/>
        </p:nvSpPr>
        <p:spPr>
          <a:xfrm>
            <a:off x="1268305" y="875708"/>
            <a:ext cx="1631309" cy="704095"/>
          </a:xfrm>
          <a:prstGeom prst="roundRect">
            <a:avLst/>
          </a:prstGeom>
          <a:solidFill>
            <a:srgbClr val="0D3B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Espace réservé du texte 12">
            <a:extLst>
              <a:ext uri="{FF2B5EF4-FFF2-40B4-BE49-F238E27FC236}">
                <a16:creationId xmlns:a16="http://schemas.microsoft.com/office/drawing/2014/main" id="{DE7A8F36-15BA-4054-8CC1-664DE24F97B1}"/>
              </a:ext>
            </a:extLst>
          </p:cNvPr>
          <p:cNvSpPr txBox="1">
            <a:spLocks/>
          </p:cNvSpPr>
          <p:nvPr/>
        </p:nvSpPr>
        <p:spPr>
          <a:xfrm>
            <a:off x="1272903" y="1004059"/>
            <a:ext cx="1626711" cy="407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lang="fr-FR" sz="2400" kern="1200" baseline="0" smtClean="0">
                <a:solidFill>
                  <a:schemeClr val="bg1"/>
                </a:solidFill>
                <a:latin typeface="Futura LT Book"/>
                <a:ea typeface="+mn-ea"/>
                <a:cs typeface="Futura LT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FuturaPT-Book"/>
              </a:rPr>
              <a:t>DO</a:t>
            </a:r>
          </a:p>
        </p:txBody>
      </p:sp>
      <p:sp>
        <p:nvSpPr>
          <p:cNvPr id="62" name="object 10">
            <a:extLst>
              <a:ext uri="{FF2B5EF4-FFF2-40B4-BE49-F238E27FC236}">
                <a16:creationId xmlns:a16="http://schemas.microsoft.com/office/drawing/2014/main" id="{4518E840-A13A-4CFC-B5E6-92F8C2FFCC2D}"/>
              </a:ext>
            </a:extLst>
          </p:cNvPr>
          <p:cNvSpPr/>
          <p:nvPr/>
        </p:nvSpPr>
        <p:spPr>
          <a:xfrm>
            <a:off x="7220509" y="1815057"/>
            <a:ext cx="2152945" cy="178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FuturaPT-Book"/>
            </a:endParaRP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5CA2AE98-E13B-4A2F-9D23-6057031FB179}"/>
              </a:ext>
            </a:extLst>
          </p:cNvPr>
          <p:cNvSpPr/>
          <p:nvPr/>
        </p:nvSpPr>
        <p:spPr>
          <a:xfrm>
            <a:off x="6057365" y="1360586"/>
            <a:ext cx="1644699" cy="1426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FuturaPT-Book"/>
            </a:endParaRPr>
          </a:p>
        </p:txBody>
      </p:sp>
      <p:sp>
        <p:nvSpPr>
          <p:cNvPr id="65" name="object 12">
            <a:extLst>
              <a:ext uri="{FF2B5EF4-FFF2-40B4-BE49-F238E27FC236}">
                <a16:creationId xmlns:a16="http://schemas.microsoft.com/office/drawing/2014/main" id="{ADFC8D91-F5A7-4BB1-98C9-932EE2DCB483}"/>
              </a:ext>
            </a:extLst>
          </p:cNvPr>
          <p:cNvSpPr/>
          <p:nvPr/>
        </p:nvSpPr>
        <p:spPr>
          <a:xfrm>
            <a:off x="1543835" y="2862054"/>
            <a:ext cx="1422581" cy="1227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66" name="object 10">
            <a:extLst>
              <a:ext uri="{FF2B5EF4-FFF2-40B4-BE49-F238E27FC236}">
                <a16:creationId xmlns:a16="http://schemas.microsoft.com/office/drawing/2014/main" id="{11D285A8-09B3-4566-8A8D-BDFFFFDEE01D}"/>
              </a:ext>
            </a:extLst>
          </p:cNvPr>
          <p:cNvSpPr/>
          <p:nvPr/>
        </p:nvSpPr>
        <p:spPr>
          <a:xfrm>
            <a:off x="2469311" y="2152531"/>
            <a:ext cx="1572402" cy="1429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FuturaPT-Book"/>
            </a:endParaRPr>
          </a:p>
        </p:txBody>
      </p:sp>
      <p:sp>
        <p:nvSpPr>
          <p:cNvPr id="67" name="object 13">
            <a:extLst>
              <a:ext uri="{FF2B5EF4-FFF2-40B4-BE49-F238E27FC236}">
                <a16:creationId xmlns:a16="http://schemas.microsoft.com/office/drawing/2014/main" id="{793FFFC8-D9AB-459D-93DB-8DC5EFADDB13}"/>
              </a:ext>
            </a:extLst>
          </p:cNvPr>
          <p:cNvSpPr/>
          <p:nvPr/>
        </p:nvSpPr>
        <p:spPr>
          <a:xfrm>
            <a:off x="3645879" y="2768550"/>
            <a:ext cx="1623266" cy="14235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id="{851D7914-58F1-4AEF-A9E7-5EEB93128EAC}"/>
              </a:ext>
            </a:extLst>
          </p:cNvPr>
          <p:cNvSpPr/>
          <p:nvPr/>
        </p:nvSpPr>
        <p:spPr>
          <a:xfrm>
            <a:off x="3677184" y="1715467"/>
            <a:ext cx="1439725" cy="1121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69" name="object 16">
            <a:extLst>
              <a:ext uri="{FF2B5EF4-FFF2-40B4-BE49-F238E27FC236}">
                <a16:creationId xmlns:a16="http://schemas.microsoft.com/office/drawing/2014/main" id="{269E93A6-5DB3-4C6C-9B92-35E36DF8F409}"/>
              </a:ext>
            </a:extLst>
          </p:cNvPr>
          <p:cNvSpPr/>
          <p:nvPr/>
        </p:nvSpPr>
        <p:spPr>
          <a:xfrm>
            <a:off x="1527596" y="1741233"/>
            <a:ext cx="1309536" cy="11262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70" name="object 24">
            <a:extLst>
              <a:ext uri="{FF2B5EF4-FFF2-40B4-BE49-F238E27FC236}">
                <a16:creationId xmlns:a16="http://schemas.microsoft.com/office/drawing/2014/main" id="{437DD97A-6265-4A8A-8990-DF2105B9F549}"/>
              </a:ext>
            </a:extLst>
          </p:cNvPr>
          <p:cNvSpPr txBox="1"/>
          <p:nvPr/>
        </p:nvSpPr>
        <p:spPr>
          <a:xfrm>
            <a:off x="1728225" y="2036304"/>
            <a:ext cx="901124" cy="5447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 indent="12700" algn="ctr">
              <a:lnSpc>
                <a:spcPts val="1400"/>
              </a:lnSpc>
            </a:pPr>
            <a:r>
              <a:rPr lang="en-GB" b="1" spc="-40" dirty="0">
                <a:solidFill>
                  <a:srgbClr val="58595B"/>
                </a:solidFill>
                <a:latin typeface="FuturaPT-Book"/>
                <a:cs typeface="Calibri"/>
              </a:rPr>
              <a:t>Mind the  </a:t>
            </a:r>
            <a:r>
              <a:rPr lang="en-GB" b="1" spc="-50" dirty="0">
                <a:solidFill>
                  <a:srgbClr val="58595B"/>
                </a:solidFill>
                <a:latin typeface="FuturaPT-Book"/>
                <a:cs typeface="Calibri"/>
              </a:rPr>
              <a:t>time</a:t>
            </a:r>
            <a:endParaRPr lang="en-GB" dirty="0">
              <a:latin typeface="FuturaPT-Book"/>
              <a:cs typeface="Calibri"/>
            </a:endParaRPr>
          </a:p>
        </p:txBody>
      </p:sp>
      <p:sp>
        <p:nvSpPr>
          <p:cNvPr id="71" name="object 26">
            <a:extLst>
              <a:ext uri="{FF2B5EF4-FFF2-40B4-BE49-F238E27FC236}">
                <a16:creationId xmlns:a16="http://schemas.microsoft.com/office/drawing/2014/main" id="{65F6CFB1-704A-4FE4-B203-535B8F2D71D6}"/>
              </a:ext>
            </a:extLst>
          </p:cNvPr>
          <p:cNvSpPr txBox="1"/>
          <p:nvPr/>
        </p:nvSpPr>
        <p:spPr>
          <a:xfrm>
            <a:off x="3970490" y="2116819"/>
            <a:ext cx="867467" cy="37510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 algn="ctr">
              <a:lnSpc>
                <a:spcPts val="1400"/>
              </a:lnSpc>
            </a:pPr>
            <a:r>
              <a:rPr lang="en-GB" b="1" spc="-90" dirty="0">
                <a:solidFill>
                  <a:srgbClr val="58595B"/>
                </a:solidFill>
                <a:latin typeface="FuturaPT-Book"/>
                <a:cs typeface="Calibri"/>
              </a:rPr>
              <a:t>Me</a:t>
            </a:r>
            <a:r>
              <a:rPr lang="en-GB" b="1" spc="-25" dirty="0">
                <a:solidFill>
                  <a:srgbClr val="58595B"/>
                </a:solidFill>
                <a:latin typeface="FuturaPT-Book"/>
                <a:cs typeface="Calibri"/>
              </a:rPr>
              <a:t>t</a:t>
            </a:r>
            <a:r>
              <a:rPr lang="en-GB" b="1" spc="-35" dirty="0">
                <a:solidFill>
                  <a:srgbClr val="58595B"/>
                </a:solidFill>
                <a:latin typeface="FuturaPT-Book"/>
                <a:cs typeface="Calibri"/>
              </a:rPr>
              <a:t>r</a:t>
            </a:r>
            <a:r>
              <a:rPr lang="en-GB" b="1" spc="-10" dirty="0">
                <a:solidFill>
                  <a:srgbClr val="58595B"/>
                </a:solidFill>
                <a:latin typeface="FuturaPT-Book"/>
                <a:cs typeface="Calibri"/>
              </a:rPr>
              <a:t>i</a:t>
            </a:r>
            <a:r>
              <a:rPr lang="en-GB" b="1" spc="-20" dirty="0">
                <a:solidFill>
                  <a:srgbClr val="58595B"/>
                </a:solidFill>
                <a:latin typeface="FuturaPT-Book"/>
                <a:cs typeface="Calibri"/>
              </a:rPr>
              <a:t>c</a:t>
            </a:r>
            <a:r>
              <a:rPr lang="en-GB" b="1" spc="5" dirty="0">
                <a:solidFill>
                  <a:srgbClr val="58595B"/>
                </a:solidFill>
                <a:latin typeface="FuturaPT-Book"/>
                <a:cs typeface="Calibri"/>
              </a:rPr>
              <a:t>s  </a:t>
            </a:r>
            <a:r>
              <a:rPr lang="en-GB" b="1" spc="-50" dirty="0">
                <a:solidFill>
                  <a:srgbClr val="58595B"/>
                </a:solidFill>
                <a:latin typeface="FuturaPT-Book"/>
                <a:cs typeface="Calibri"/>
              </a:rPr>
              <a:t>matter</a:t>
            </a:r>
            <a:endParaRPr lang="en-GB" dirty="0">
              <a:latin typeface="FuturaPT-Book"/>
              <a:cs typeface="Calibri"/>
            </a:endParaRPr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7DDF2B25-1D32-4CD3-A754-DD6E41F0B947}"/>
              </a:ext>
            </a:extLst>
          </p:cNvPr>
          <p:cNvSpPr txBox="1"/>
          <p:nvPr/>
        </p:nvSpPr>
        <p:spPr>
          <a:xfrm>
            <a:off x="1776924" y="3036838"/>
            <a:ext cx="852425" cy="8981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algn="ctr">
              <a:lnSpc>
                <a:spcPts val="1400"/>
              </a:lnSpc>
            </a:pPr>
            <a:r>
              <a:rPr lang="en-GB" sz="1600" b="1" spc="-75" dirty="0">
                <a:solidFill>
                  <a:srgbClr val="58595B"/>
                </a:solidFill>
                <a:latin typeface="FuturaPT-Book"/>
                <a:cs typeface="Calibri"/>
              </a:rPr>
              <a:t>Show that your team is the best one</a:t>
            </a:r>
            <a:endParaRPr lang="en-GB" sz="1600" dirty="0">
              <a:latin typeface="FuturaPT-Book"/>
              <a:cs typeface="Calibri"/>
            </a:endParaRPr>
          </a:p>
        </p:txBody>
      </p:sp>
      <p:sp>
        <p:nvSpPr>
          <p:cNvPr id="73" name="object 29">
            <a:extLst>
              <a:ext uri="{FF2B5EF4-FFF2-40B4-BE49-F238E27FC236}">
                <a16:creationId xmlns:a16="http://schemas.microsoft.com/office/drawing/2014/main" id="{30E6FEF1-655B-4943-A3C7-2B13C81698B1}"/>
              </a:ext>
            </a:extLst>
          </p:cNvPr>
          <p:cNvSpPr txBox="1"/>
          <p:nvPr/>
        </p:nvSpPr>
        <p:spPr>
          <a:xfrm>
            <a:off x="2882737" y="2500873"/>
            <a:ext cx="742615" cy="62517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indent="-12700" algn="ctr">
              <a:lnSpc>
                <a:spcPts val="1600"/>
              </a:lnSpc>
            </a:pPr>
            <a:r>
              <a:rPr lang="en-GB" b="1" spc="-40" dirty="0">
                <a:solidFill>
                  <a:srgbClr val="58595B"/>
                </a:solidFill>
                <a:latin typeface="FuturaPT-Book"/>
                <a:cs typeface="Calibri"/>
              </a:rPr>
              <a:t>Focus  </a:t>
            </a:r>
            <a:r>
              <a:rPr lang="en-GB" b="1" spc="-40" dirty="0" err="1">
                <a:solidFill>
                  <a:srgbClr val="58595B"/>
                </a:solidFill>
                <a:latin typeface="FuturaPT-Book"/>
                <a:cs typeface="Calibri"/>
              </a:rPr>
              <a:t>Focus</a:t>
            </a:r>
            <a:r>
              <a:rPr lang="en-GB" b="1" spc="-40" dirty="0">
                <a:solidFill>
                  <a:srgbClr val="58595B"/>
                </a:solidFill>
                <a:latin typeface="FuturaPT-Book"/>
                <a:cs typeface="Calibri"/>
              </a:rPr>
              <a:t>  </a:t>
            </a:r>
            <a:r>
              <a:rPr lang="en-GB" b="1" spc="-50" dirty="0" err="1">
                <a:solidFill>
                  <a:srgbClr val="58595B"/>
                </a:solidFill>
                <a:latin typeface="FuturaPT-Book"/>
                <a:cs typeface="Calibri"/>
              </a:rPr>
              <a:t>F</a:t>
            </a:r>
            <a:r>
              <a:rPr lang="en-GB" b="1" spc="-85" dirty="0" err="1">
                <a:solidFill>
                  <a:srgbClr val="58595B"/>
                </a:solidFill>
                <a:latin typeface="FuturaPT-Book"/>
                <a:cs typeface="Calibri"/>
              </a:rPr>
              <a:t>o</a:t>
            </a:r>
            <a:r>
              <a:rPr lang="en-GB" b="1" spc="-20" dirty="0" err="1">
                <a:solidFill>
                  <a:srgbClr val="58595B"/>
                </a:solidFill>
                <a:latin typeface="FuturaPT-Book"/>
                <a:cs typeface="Calibri"/>
              </a:rPr>
              <a:t>c</a:t>
            </a:r>
            <a:r>
              <a:rPr lang="en-GB" b="1" spc="-55" dirty="0" err="1">
                <a:solidFill>
                  <a:srgbClr val="58595B"/>
                </a:solidFill>
                <a:latin typeface="FuturaPT-Book"/>
                <a:cs typeface="Calibri"/>
              </a:rPr>
              <a:t>u</a:t>
            </a:r>
            <a:r>
              <a:rPr lang="en-GB" b="1" spc="-25" dirty="0" err="1">
                <a:solidFill>
                  <a:srgbClr val="58595B"/>
                </a:solidFill>
                <a:latin typeface="FuturaPT-Book"/>
                <a:cs typeface="Calibri"/>
              </a:rPr>
              <a:t>s</a:t>
            </a:r>
            <a:r>
              <a:rPr lang="en-GB" b="1" spc="-45" dirty="0">
                <a:solidFill>
                  <a:srgbClr val="58595B"/>
                </a:solidFill>
                <a:latin typeface="FuturaPT-Book"/>
                <a:cs typeface="Calibri"/>
              </a:rPr>
              <a:t>!</a:t>
            </a:r>
            <a:endParaRPr lang="en-GB" dirty="0">
              <a:latin typeface="FuturaPT-Book"/>
              <a:cs typeface="Calibri"/>
            </a:endParaRPr>
          </a:p>
        </p:txBody>
      </p:sp>
      <p:sp>
        <p:nvSpPr>
          <p:cNvPr id="74" name="object 30">
            <a:extLst>
              <a:ext uri="{FF2B5EF4-FFF2-40B4-BE49-F238E27FC236}">
                <a16:creationId xmlns:a16="http://schemas.microsoft.com/office/drawing/2014/main" id="{4A8B3798-2B6C-4514-A467-E212BBC84227}"/>
              </a:ext>
            </a:extLst>
          </p:cNvPr>
          <p:cNvSpPr txBox="1"/>
          <p:nvPr/>
        </p:nvSpPr>
        <p:spPr>
          <a:xfrm>
            <a:off x="3962452" y="3115510"/>
            <a:ext cx="990120" cy="71865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indent="-635" algn="ctr">
              <a:lnSpc>
                <a:spcPts val="1400"/>
              </a:lnSpc>
            </a:pPr>
            <a:r>
              <a:rPr lang="en-GB" sz="1600" b="1" spc="-25" dirty="0">
                <a:solidFill>
                  <a:srgbClr val="58595B"/>
                </a:solidFill>
                <a:latin typeface="FuturaPT-Book"/>
                <a:cs typeface="Calibri"/>
              </a:rPr>
              <a:t>Showing </a:t>
            </a:r>
            <a:r>
              <a:rPr lang="en-GB" sz="1600" b="1" spc="-15" dirty="0">
                <a:solidFill>
                  <a:srgbClr val="58595B"/>
                </a:solidFill>
                <a:latin typeface="FuturaPT-Book"/>
                <a:cs typeface="Calibri"/>
              </a:rPr>
              <a:t>is  </a:t>
            </a:r>
            <a:r>
              <a:rPr lang="en-GB" sz="1600" b="1" spc="-45" dirty="0">
                <a:solidFill>
                  <a:srgbClr val="58595B"/>
                </a:solidFill>
                <a:latin typeface="FuturaPT-Book"/>
                <a:cs typeface="Calibri"/>
              </a:rPr>
              <a:t>better </a:t>
            </a:r>
            <a:r>
              <a:rPr lang="en-GB" sz="1600" b="1" spc="-25" dirty="0">
                <a:solidFill>
                  <a:srgbClr val="58595B"/>
                </a:solidFill>
                <a:latin typeface="FuturaPT-Book"/>
                <a:cs typeface="Calibri"/>
              </a:rPr>
              <a:t>than </a:t>
            </a:r>
            <a:r>
              <a:rPr lang="en-GB" sz="1600" b="1" dirty="0">
                <a:solidFill>
                  <a:srgbClr val="58595B"/>
                </a:solidFill>
                <a:latin typeface="FuturaPT-Book"/>
                <a:cs typeface="Calibri"/>
              </a:rPr>
              <a:t> </a:t>
            </a:r>
            <a:r>
              <a:rPr lang="en-GB" sz="1600" b="1" spc="-15" dirty="0">
                <a:solidFill>
                  <a:srgbClr val="58595B"/>
                </a:solidFill>
                <a:latin typeface="FuturaPT-Book"/>
                <a:cs typeface="Calibri"/>
              </a:rPr>
              <a:t>telling</a:t>
            </a:r>
            <a:endParaRPr lang="en-GB" sz="1600" dirty="0">
              <a:latin typeface="FuturaPT-Book"/>
              <a:cs typeface="Calibri"/>
            </a:endParaRPr>
          </a:p>
        </p:txBody>
      </p:sp>
      <p:sp>
        <p:nvSpPr>
          <p:cNvPr id="75" name="object 33">
            <a:extLst>
              <a:ext uri="{FF2B5EF4-FFF2-40B4-BE49-F238E27FC236}">
                <a16:creationId xmlns:a16="http://schemas.microsoft.com/office/drawing/2014/main" id="{C0B014DA-5E25-4D07-B432-23C21FEF6E49}"/>
              </a:ext>
            </a:extLst>
          </p:cNvPr>
          <p:cNvSpPr txBox="1"/>
          <p:nvPr/>
        </p:nvSpPr>
        <p:spPr>
          <a:xfrm>
            <a:off x="7456656" y="2407585"/>
            <a:ext cx="1683837" cy="7273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indent="-1270" algn="ctr">
              <a:lnSpc>
                <a:spcPts val="1400"/>
              </a:lnSpc>
            </a:pPr>
            <a:r>
              <a:rPr lang="en-GB" sz="1600" b="1" spc="-40" dirty="0">
                <a:solidFill>
                  <a:srgbClr val="58595B"/>
                </a:solidFill>
                <a:latin typeface="FuturaPT-Book"/>
                <a:cs typeface="Calibri"/>
              </a:rPr>
              <a:t>Remember the audience hears your proposal for the first time</a:t>
            </a:r>
            <a:endParaRPr lang="en-GB" sz="1600" dirty="0">
              <a:latin typeface="FuturaPT-Book"/>
              <a:cs typeface="Calibri"/>
            </a:endParaRPr>
          </a:p>
        </p:txBody>
      </p:sp>
      <p:sp>
        <p:nvSpPr>
          <p:cNvPr id="76" name="object 12">
            <a:extLst>
              <a:ext uri="{FF2B5EF4-FFF2-40B4-BE49-F238E27FC236}">
                <a16:creationId xmlns:a16="http://schemas.microsoft.com/office/drawing/2014/main" id="{C3A9D224-A50D-49B6-BF85-34E204B8FCC6}"/>
              </a:ext>
            </a:extLst>
          </p:cNvPr>
          <p:cNvSpPr/>
          <p:nvPr/>
        </p:nvSpPr>
        <p:spPr>
          <a:xfrm>
            <a:off x="4793615" y="2053072"/>
            <a:ext cx="1660255" cy="14399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77" name="object 32">
            <a:extLst>
              <a:ext uri="{FF2B5EF4-FFF2-40B4-BE49-F238E27FC236}">
                <a16:creationId xmlns:a16="http://schemas.microsoft.com/office/drawing/2014/main" id="{AD333128-911B-49D2-B39B-0F800F7748EF}"/>
              </a:ext>
            </a:extLst>
          </p:cNvPr>
          <p:cNvSpPr txBox="1"/>
          <p:nvPr/>
        </p:nvSpPr>
        <p:spPr>
          <a:xfrm>
            <a:off x="5004848" y="2441849"/>
            <a:ext cx="1226879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 algn="ctr">
              <a:lnSpc>
                <a:spcPts val="1600"/>
              </a:lnSpc>
            </a:pPr>
            <a:r>
              <a:rPr lang="en-GB" sz="1600" b="1" spc="-50" dirty="0">
                <a:solidFill>
                  <a:srgbClr val="58595B"/>
                </a:solidFill>
                <a:latin typeface="FuturaPT-Book"/>
                <a:cs typeface="Calibri"/>
              </a:rPr>
              <a:t>Convey </a:t>
            </a:r>
            <a:r>
              <a:rPr lang="en-GB" sz="1600" b="1" spc="-20" dirty="0">
                <a:solidFill>
                  <a:srgbClr val="58595B"/>
                </a:solidFill>
                <a:latin typeface="FuturaPT-Book"/>
                <a:cs typeface="Calibri"/>
              </a:rPr>
              <a:t>a </a:t>
            </a:r>
            <a:r>
              <a:rPr lang="en-GB" sz="1600" b="1" spc="-35" dirty="0">
                <a:solidFill>
                  <a:srgbClr val="58595B"/>
                </a:solidFill>
                <a:latin typeface="FuturaPT-Book"/>
                <a:cs typeface="Calibri"/>
              </a:rPr>
              <a:t>clear  differentiator</a:t>
            </a:r>
            <a:endParaRPr lang="en-GB" sz="1600" dirty="0">
              <a:latin typeface="FuturaPT-Book"/>
              <a:cs typeface="Calibri"/>
            </a:endParaRPr>
          </a:p>
        </p:txBody>
      </p:sp>
      <p:sp>
        <p:nvSpPr>
          <p:cNvPr id="78" name="object 24">
            <a:extLst>
              <a:ext uri="{FF2B5EF4-FFF2-40B4-BE49-F238E27FC236}">
                <a16:creationId xmlns:a16="http://schemas.microsoft.com/office/drawing/2014/main" id="{0BCE3D3C-4D63-4F4D-9292-2045D7A1F02D}"/>
              </a:ext>
            </a:extLst>
          </p:cNvPr>
          <p:cNvSpPr txBox="1"/>
          <p:nvPr/>
        </p:nvSpPr>
        <p:spPr>
          <a:xfrm>
            <a:off x="6313115" y="1893097"/>
            <a:ext cx="1170162" cy="3683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 indent="12700" algn="ctr">
              <a:lnSpc>
                <a:spcPts val="1400"/>
              </a:lnSpc>
            </a:pPr>
            <a:r>
              <a:rPr lang="en-GB" sz="1600" b="1" spc="-40" dirty="0">
                <a:solidFill>
                  <a:srgbClr val="58595B"/>
                </a:solidFill>
                <a:latin typeface="FuturaPT-Book"/>
                <a:cs typeface="Calibri"/>
              </a:rPr>
              <a:t>Set realistic goals</a:t>
            </a:r>
            <a:endParaRPr lang="en-GB" sz="1600" dirty="0">
              <a:latin typeface="FuturaPT-Book"/>
              <a:cs typeface="Calibri"/>
            </a:endParaRPr>
          </a:p>
        </p:txBody>
      </p:sp>
      <p:sp>
        <p:nvSpPr>
          <p:cNvPr id="79" name="object 14">
            <a:extLst>
              <a:ext uri="{FF2B5EF4-FFF2-40B4-BE49-F238E27FC236}">
                <a16:creationId xmlns:a16="http://schemas.microsoft.com/office/drawing/2014/main" id="{21C69F96-FE94-428D-BC2C-D3063EF7758A}"/>
              </a:ext>
            </a:extLst>
          </p:cNvPr>
          <p:cNvSpPr/>
          <p:nvPr/>
        </p:nvSpPr>
        <p:spPr>
          <a:xfrm>
            <a:off x="6109144" y="2707945"/>
            <a:ext cx="1578104" cy="1442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80" name="object 33">
            <a:extLst>
              <a:ext uri="{FF2B5EF4-FFF2-40B4-BE49-F238E27FC236}">
                <a16:creationId xmlns:a16="http://schemas.microsoft.com/office/drawing/2014/main" id="{FA4F28C6-80B2-451E-BDF9-0D34C8BE3D34}"/>
              </a:ext>
            </a:extLst>
          </p:cNvPr>
          <p:cNvSpPr txBox="1"/>
          <p:nvPr/>
        </p:nvSpPr>
        <p:spPr>
          <a:xfrm>
            <a:off x="6344791" y="3069173"/>
            <a:ext cx="1162392" cy="7181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indent="-1270" algn="ctr">
              <a:lnSpc>
                <a:spcPts val="1400"/>
              </a:lnSpc>
            </a:pPr>
            <a:r>
              <a:rPr lang="en-GB" sz="1600" b="1" spc="-50" dirty="0">
                <a:solidFill>
                  <a:srgbClr val="58595B"/>
                </a:solidFill>
                <a:latin typeface="FuturaPT-Book"/>
                <a:cs typeface="Calibri"/>
              </a:rPr>
              <a:t>Be clear,</a:t>
            </a:r>
            <a:r>
              <a:rPr lang="en-GB" sz="1600" b="1" spc="-55" dirty="0">
                <a:solidFill>
                  <a:srgbClr val="58595B"/>
                </a:solidFill>
                <a:latin typeface="FuturaPT-Book"/>
                <a:cs typeface="Calibri"/>
              </a:rPr>
              <a:t> precise and keep it simple</a:t>
            </a:r>
            <a:endParaRPr lang="en-GB" sz="1600" b="1" spc="-40" dirty="0">
              <a:solidFill>
                <a:srgbClr val="58595B"/>
              </a:solidFill>
              <a:latin typeface="FuturaPT-Book"/>
              <a:cs typeface="Calibri"/>
            </a:endParaRPr>
          </a:p>
        </p:txBody>
      </p:sp>
      <p:sp>
        <p:nvSpPr>
          <p:cNvPr id="81" name="object 14">
            <a:extLst>
              <a:ext uri="{FF2B5EF4-FFF2-40B4-BE49-F238E27FC236}">
                <a16:creationId xmlns:a16="http://schemas.microsoft.com/office/drawing/2014/main" id="{97F2DB44-F206-47B9-A75C-D5ECEC1D42A0}"/>
              </a:ext>
            </a:extLst>
          </p:cNvPr>
          <p:cNvSpPr/>
          <p:nvPr/>
        </p:nvSpPr>
        <p:spPr>
          <a:xfrm>
            <a:off x="8105970" y="4836845"/>
            <a:ext cx="1454160" cy="12702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82" name="object 26">
            <a:extLst>
              <a:ext uri="{FF2B5EF4-FFF2-40B4-BE49-F238E27FC236}">
                <a16:creationId xmlns:a16="http://schemas.microsoft.com/office/drawing/2014/main" id="{EC164101-43BB-4710-A8FB-E5E463E63B2D}"/>
              </a:ext>
            </a:extLst>
          </p:cNvPr>
          <p:cNvSpPr txBox="1"/>
          <p:nvPr/>
        </p:nvSpPr>
        <p:spPr>
          <a:xfrm>
            <a:off x="8355542" y="5339471"/>
            <a:ext cx="867467" cy="36522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7313" marR="5080" indent="-74613" algn="ctr">
              <a:lnSpc>
                <a:spcPts val="1400"/>
              </a:lnSpc>
            </a:pPr>
            <a:r>
              <a:rPr lang="en-GB" b="1" spc="-90" dirty="0">
                <a:solidFill>
                  <a:srgbClr val="58595B"/>
                </a:solidFill>
                <a:latin typeface="FuturaPT-Book"/>
                <a:cs typeface="Calibri"/>
              </a:rPr>
              <a:t>Hide risks</a:t>
            </a:r>
            <a:endParaRPr lang="en-GB" dirty="0">
              <a:latin typeface="FuturaPT-Book"/>
              <a:cs typeface="Calibri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C649490F-BA83-431D-A6E3-2AEB8ACE80E3}"/>
              </a:ext>
            </a:extLst>
          </p:cNvPr>
          <p:cNvSpPr/>
          <p:nvPr/>
        </p:nvSpPr>
        <p:spPr>
          <a:xfrm>
            <a:off x="8865208" y="1113229"/>
            <a:ext cx="1696556" cy="1460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84" name="object 28">
            <a:extLst>
              <a:ext uri="{FF2B5EF4-FFF2-40B4-BE49-F238E27FC236}">
                <a16:creationId xmlns:a16="http://schemas.microsoft.com/office/drawing/2014/main" id="{DB1CE54F-667F-4B1E-9235-B47684AD2D18}"/>
              </a:ext>
            </a:extLst>
          </p:cNvPr>
          <p:cNvSpPr txBox="1"/>
          <p:nvPr/>
        </p:nvSpPr>
        <p:spPr>
          <a:xfrm>
            <a:off x="9125449" y="1338447"/>
            <a:ext cx="1173847" cy="10777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algn="ctr">
              <a:lnSpc>
                <a:spcPts val="1400"/>
              </a:lnSpc>
            </a:pPr>
            <a:r>
              <a:rPr lang="en-GB" sz="1600" b="1" spc="-75" dirty="0">
                <a:solidFill>
                  <a:srgbClr val="58595B"/>
                </a:solidFill>
                <a:latin typeface="FuturaPT-Book"/>
                <a:cs typeface="Calibri"/>
              </a:rPr>
              <a:t>Show that IP assets are those of the entity, beyond the team</a:t>
            </a:r>
            <a:endParaRPr lang="en-GB" sz="1600" dirty="0">
              <a:latin typeface="FuturaPT-Book"/>
              <a:cs typeface="Calibri"/>
            </a:endParaRP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7F44911D-B198-40BC-9642-548FE350E807}"/>
              </a:ext>
            </a:extLst>
          </p:cNvPr>
          <p:cNvSpPr/>
          <p:nvPr/>
        </p:nvSpPr>
        <p:spPr>
          <a:xfrm>
            <a:off x="1957756" y="5417085"/>
            <a:ext cx="1416423" cy="12875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86" name="object 10">
            <a:extLst>
              <a:ext uri="{FF2B5EF4-FFF2-40B4-BE49-F238E27FC236}">
                <a16:creationId xmlns:a16="http://schemas.microsoft.com/office/drawing/2014/main" id="{4C978F4A-A9C3-48F2-ACEE-1BD5980F79DF}"/>
              </a:ext>
            </a:extLst>
          </p:cNvPr>
          <p:cNvSpPr/>
          <p:nvPr/>
        </p:nvSpPr>
        <p:spPr>
          <a:xfrm>
            <a:off x="3013870" y="4687928"/>
            <a:ext cx="1572402" cy="1429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FuturaPT-Book"/>
            </a:endParaRPr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id="{4A0EE688-00E5-473C-A14A-3AAC7B6BFD87}"/>
              </a:ext>
            </a:extLst>
          </p:cNvPr>
          <p:cNvSpPr/>
          <p:nvPr/>
        </p:nvSpPr>
        <p:spPr>
          <a:xfrm>
            <a:off x="4200616" y="5402907"/>
            <a:ext cx="1506297" cy="1429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88" name="object 16">
            <a:extLst>
              <a:ext uri="{FF2B5EF4-FFF2-40B4-BE49-F238E27FC236}">
                <a16:creationId xmlns:a16="http://schemas.microsoft.com/office/drawing/2014/main" id="{C4563BA4-663D-47FC-B94C-BE1B44AF7CF7}"/>
              </a:ext>
            </a:extLst>
          </p:cNvPr>
          <p:cNvSpPr/>
          <p:nvPr/>
        </p:nvSpPr>
        <p:spPr>
          <a:xfrm>
            <a:off x="5282077" y="4436800"/>
            <a:ext cx="1994517" cy="17720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89" name="object 24">
            <a:extLst>
              <a:ext uri="{FF2B5EF4-FFF2-40B4-BE49-F238E27FC236}">
                <a16:creationId xmlns:a16="http://schemas.microsoft.com/office/drawing/2014/main" id="{415535A9-1C15-490C-A7B3-F0C88A670BF6}"/>
              </a:ext>
            </a:extLst>
          </p:cNvPr>
          <p:cNvSpPr txBox="1"/>
          <p:nvPr/>
        </p:nvSpPr>
        <p:spPr>
          <a:xfrm>
            <a:off x="5554529" y="4847270"/>
            <a:ext cx="1449615" cy="10833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 indent="12700" algn="ctr">
              <a:lnSpc>
                <a:spcPts val="1400"/>
              </a:lnSpc>
            </a:pPr>
            <a:r>
              <a:rPr lang="en-GB" b="1" spc="-40" dirty="0">
                <a:solidFill>
                  <a:srgbClr val="58595B"/>
                </a:solidFill>
                <a:latin typeface="FuturaPT-Book"/>
                <a:cs typeface="Calibri"/>
              </a:rPr>
              <a:t>Assume the audience immediately understand your innovation</a:t>
            </a:r>
            <a:endParaRPr lang="en-GB" dirty="0">
              <a:latin typeface="FuturaPT-Book"/>
              <a:cs typeface="Calibri"/>
            </a:endParaRPr>
          </a:p>
        </p:txBody>
      </p:sp>
      <p:sp>
        <p:nvSpPr>
          <p:cNvPr id="90" name="object 28">
            <a:extLst>
              <a:ext uri="{FF2B5EF4-FFF2-40B4-BE49-F238E27FC236}">
                <a16:creationId xmlns:a16="http://schemas.microsoft.com/office/drawing/2014/main" id="{1E949B5A-250B-4EB5-B0C6-AE4089A2D7BD}"/>
              </a:ext>
            </a:extLst>
          </p:cNvPr>
          <p:cNvSpPr txBox="1"/>
          <p:nvPr/>
        </p:nvSpPr>
        <p:spPr>
          <a:xfrm>
            <a:off x="2098254" y="5879481"/>
            <a:ext cx="1103939" cy="36522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algn="ctr">
              <a:lnSpc>
                <a:spcPts val="1400"/>
              </a:lnSpc>
            </a:pPr>
            <a:r>
              <a:rPr lang="en-GB" b="1" spc="-75" dirty="0">
                <a:solidFill>
                  <a:srgbClr val="58595B"/>
                </a:solidFill>
                <a:latin typeface="FuturaPT-Book"/>
                <a:cs typeface="Calibri"/>
              </a:rPr>
              <a:t>Use acronyms</a:t>
            </a:r>
            <a:endParaRPr lang="en-GB" dirty="0">
              <a:latin typeface="FuturaPT-Book"/>
              <a:cs typeface="Calibri"/>
            </a:endParaRPr>
          </a:p>
        </p:txBody>
      </p:sp>
      <p:sp>
        <p:nvSpPr>
          <p:cNvPr id="91" name="object 29">
            <a:extLst>
              <a:ext uri="{FF2B5EF4-FFF2-40B4-BE49-F238E27FC236}">
                <a16:creationId xmlns:a16="http://schemas.microsoft.com/office/drawing/2014/main" id="{9C690970-D0BA-48FB-989B-52D476BBB714}"/>
              </a:ext>
            </a:extLst>
          </p:cNvPr>
          <p:cNvSpPr txBox="1"/>
          <p:nvPr/>
        </p:nvSpPr>
        <p:spPr>
          <a:xfrm>
            <a:off x="3287682" y="5186987"/>
            <a:ext cx="1024777" cy="4199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indent="-12700" algn="ctr">
              <a:lnSpc>
                <a:spcPts val="1600"/>
              </a:lnSpc>
            </a:pPr>
            <a:r>
              <a:rPr lang="en-GB" b="1" spc="-40" dirty="0">
                <a:solidFill>
                  <a:srgbClr val="58595B"/>
                </a:solidFill>
                <a:latin typeface="FuturaPT-Book"/>
                <a:cs typeface="Calibri"/>
              </a:rPr>
              <a:t>Be too technical</a:t>
            </a:r>
            <a:endParaRPr lang="en-GB" dirty="0">
              <a:latin typeface="FuturaPT-Book"/>
              <a:cs typeface="Calibri"/>
            </a:endParaRPr>
          </a:p>
        </p:txBody>
      </p:sp>
      <p:sp>
        <p:nvSpPr>
          <p:cNvPr id="92" name="object 12">
            <a:extLst>
              <a:ext uri="{FF2B5EF4-FFF2-40B4-BE49-F238E27FC236}">
                <a16:creationId xmlns:a16="http://schemas.microsoft.com/office/drawing/2014/main" id="{60462BE4-08D8-4710-9456-00C2BBBAD4FC}"/>
              </a:ext>
            </a:extLst>
          </p:cNvPr>
          <p:cNvSpPr/>
          <p:nvPr/>
        </p:nvSpPr>
        <p:spPr>
          <a:xfrm>
            <a:off x="6832417" y="5417085"/>
            <a:ext cx="1660255" cy="14399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FuturaPT-Book"/>
            </a:endParaRPr>
          </a:p>
        </p:txBody>
      </p:sp>
      <p:sp>
        <p:nvSpPr>
          <p:cNvPr id="93" name="object 30">
            <a:extLst>
              <a:ext uri="{FF2B5EF4-FFF2-40B4-BE49-F238E27FC236}">
                <a16:creationId xmlns:a16="http://schemas.microsoft.com/office/drawing/2014/main" id="{62CDBEF2-37B7-485B-A6AF-52FA187DB9D7}"/>
              </a:ext>
            </a:extLst>
          </p:cNvPr>
          <p:cNvSpPr txBox="1"/>
          <p:nvPr/>
        </p:nvSpPr>
        <p:spPr>
          <a:xfrm>
            <a:off x="4351768" y="5838701"/>
            <a:ext cx="1112290" cy="5391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indent="-635" algn="ctr">
              <a:lnSpc>
                <a:spcPts val="1400"/>
              </a:lnSpc>
            </a:pPr>
            <a:r>
              <a:rPr lang="en-GB" sz="1600" b="1" spc="-25" dirty="0">
                <a:solidFill>
                  <a:srgbClr val="58595B"/>
                </a:solidFill>
                <a:latin typeface="FuturaPT-Book"/>
                <a:cs typeface="Calibri"/>
              </a:rPr>
              <a:t>Add too much detail</a:t>
            </a:r>
            <a:endParaRPr lang="en-GB" sz="1600" dirty="0">
              <a:latin typeface="FuturaPT-Book"/>
              <a:cs typeface="Calibri"/>
            </a:endParaRPr>
          </a:p>
        </p:txBody>
      </p:sp>
      <p:sp>
        <p:nvSpPr>
          <p:cNvPr id="94" name="object 30">
            <a:extLst>
              <a:ext uri="{FF2B5EF4-FFF2-40B4-BE49-F238E27FC236}">
                <a16:creationId xmlns:a16="http://schemas.microsoft.com/office/drawing/2014/main" id="{FD8ED504-1B1A-4826-B6EC-21DAF3E6AEAC}"/>
              </a:ext>
            </a:extLst>
          </p:cNvPr>
          <p:cNvSpPr txBox="1"/>
          <p:nvPr/>
        </p:nvSpPr>
        <p:spPr>
          <a:xfrm>
            <a:off x="7087143" y="5688891"/>
            <a:ext cx="1150802" cy="8981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indent="-635" algn="ctr">
              <a:lnSpc>
                <a:spcPts val="1400"/>
              </a:lnSpc>
            </a:pPr>
            <a:r>
              <a:rPr lang="en-GB" sz="1600" b="1" spc="-25" dirty="0">
                <a:solidFill>
                  <a:srgbClr val="58595B"/>
                </a:solidFill>
                <a:latin typeface="FuturaPT-Book"/>
                <a:cs typeface="Calibri"/>
              </a:rPr>
              <a:t>Oversell / Make promises you can’t hold</a:t>
            </a:r>
            <a:endParaRPr lang="en-GB" sz="1600" dirty="0">
              <a:latin typeface="FuturaPT-Book"/>
              <a:cs typeface="Calibri"/>
            </a:endParaRPr>
          </a:p>
        </p:txBody>
      </p:sp>
      <p:sp>
        <p:nvSpPr>
          <p:cNvPr id="95" name="object 10">
            <a:extLst>
              <a:ext uri="{FF2B5EF4-FFF2-40B4-BE49-F238E27FC236}">
                <a16:creationId xmlns:a16="http://schemas.microsoft.com/office/drawing/2014/main" id="{9E2D9E47-F50D-4363-A73E-CCBDFD415381}"/>
              </a:ext>
            </a:extLst>
          </p:cNvPr>
          <p:cNvSpPr/>
          <p:nvPr/>
        </p:nvSpPr>
        <p:spPr>
          <a:xfrm>
            <a:off x="9223009" y="4307576"/>
            <a:ext cx="1285109" cy="1145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FuturaPT-Book"/>
            </a:endParaRPr>
          </a:p>
        </p:txBody>
      </p:sp>
      <p:sp>
        <p:nvSpPr>
          <p:cNvPr id="96" name="object 26">
            <a:extLst>
              <a:ext uri="{FF2B5EF4-FFF2-40B4-BE49-F238E27FC236}">
                <a16:creationId xmlns:a16="http://schemas.microsoft.com/office/drawing/2014/main" id="{865A8504-4A4E-4E62-B3A4-B20C47278871}"/>
              </a:ext>
            </a:extLst>
          </p:cNvPr>
          <p:cNvSpPr txBox="1"/>
          <p:nvPr/>
        </p:nvSpPr>
        <p:spPr>
          <a:xfrm>
            <a:off x="9431829" y="4719601"/>
            <a:ext cx="867467" cy="37510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7313" marR="5080" indent="-74613" algn="ctr">
              <a:lnSpc>
                <a:spcPts val="1400"/>
              </a:lnSpc>
            </a:pPr>
            <a:r>
              <a:rPr lang="en-GB" b="1" spc="-90" dirty="0">
                <a:solidFill>
                  <a:srgbClr val="58595B"/>
                </a:solidFill>
                <a:latin typeface="FuturaPT-Book"/>
                <a:cs typeface="Calibri"/>
              </a:rPr>
              <a:t>Go over time</a:t>
            </a:r>
            <a:endParaRPr lang="en-GB" dirty="0">
              <a:latin typeface="FuturaPT-Boo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30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257D3-B6CC-444A-966A-22185FBE424D}"/>
              </a:ext>
            </a:extLst>
          </p:cNvPr>
          <p:cNvSpPr/>
          <p:nvPr/>
        </p:nvSpPr>
        <p:spPr>
          <a:xfrm>
            <a:off x="546996" y="1424707"/>
            <a:ext cx="10088920" cy="5093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65" dirty="0">
                <a:solidFill>
                  <a:srgbClr val="24435D"/>
                </a:solidFill>
                <a:latin typeface="FuturaPT-Book"/>
                <a:cs typeface="Calibri"/>
              </a:rPr>
              <a:t>The visual presentation:</a:t>
            </a:r>
          </a:p>
          <a:p>
            <a:pPr marL="767715" indent="-342900">
              <a:lnSpc>
                <a:spcPct val="100000"/>
              </a:lnSpc>
              <a:spcBef>
                <a:spcPts val="725"/>
              </a:spcBef>
              <a:buFont typeface="Arial" panose="020B0604020202020204" pitchFamily="34" charset="0"/>
              <a:buChar char="•"/>
            </a:pPr>
            <a:r>
              <a:rPr lang="en-GB" sz="2200" b="1" spc="-65" dirty="0">
                <a:solidFill>
                  <a:srgbClr val="E95436"/>
                </a:solidFill>
                <a:latin typeface="FuturaPT-Book"/>
                <a:cs typeface="Calibri"/>
              </a:rPr>
              <a:t>Number </a:t>
            </a:r>
            <a:r>
              <a:rPr lang="en-GB" sz="2200" b="1" spc="-20" dirty="0">
                <a:solidFill>
                  <a:srgbClr val="E95436"/>
                </a:solidFill>
                <a:latin typeface="FuturaPT-Book"/>
                <a:cs typeface="Calibri"/>
              </a:rPr>
              <a:t>of </a:t>
            </a:r>
            <a:r>
              <a:rPr lang="en-GB" sz="2200" b="1" spc="-30" dirty="0">
                <a:solidFill>
                  <a:srgbClr val="E95436"/>
                </a:solidFill>
                <a:latin typeface="FuturaPT-Book"/>
                <a:cs typeface="Calibri"/>
              </a:rPr>
              <a:t>slides: </a:t>
            </a:r>
            <a:r>
              <a:rPr lang="en-GB" sz="2200" u="sng" spc="-5" dirty="0">
                <a:solidFill>
                  <a:srgbClr val="58595B"/>
                </a:solidFill>
                <a:latin typeface="FuturaPT-Book"/>
                <a:cs typeface="Calibri"/>
              </a:rPr>
              <a:t>6 </a:t>
            </a:r>
            <a:r>
              <a:rPr lang="en-GB" sz="2200" u="sng" spc="-50" dirty="0">
                <a:solidFill>
                  <a:srgbClr val="58595B"/>
                </a:solidFill>
                <a:latin typeface="FuturaPT-Book"/>
                <a:cs typeface="Calibri"/>
              </a:rPr>
              <a:t>slides</a:t>
            </a:r>
            <a:r>
              <a:rPr lang="en-GB" sz="2200" spc="-50" dirty="0">
                <a:solidFill>
                  <a:srgbClr val="58595B"/>
                </a:solidFill>
                <a:latin typeface="FuturaPT-Book"/>
                <a:cs typeface="Calibri"/>
              </a:rPr>
              <a:t> </a:t>
            </a:r>
            <a:r>
              <a:rPr lang="en-GB" sz="2200" spc="-30" dirty="0">
                <a:solidFill>
                  <a:srgbClr val="58595B"/>
                </a:solidFill>
                <a:latin typeface="FuturaPT-Book"/>
                <a:cs typeface="Calibri"/>
              </a:rPr>
              <a:t>is </a:t>
            </a:r>
            <a:r>
              <a:rPr lang="en-GB" sz="2200" spc="-40" dirty="0">
                <a:solidFill>
                  <a:srgbClr val="58595B"/>
                </a:solidFill>
                <a:latin typeface="FuturaPT-Book"/>
                <a:cs typeface="Calibri"/>
              </a:rPr>
              <a:t>ideal. R</a:t>
            </a:r>
            <a:r>
              <a:rPr lang="en-GB" sz="2200" spc="-50" dirty="0">
                <a:solidFill>
                  <a:srgbClr val="58595B"/>
                </a:solidFill>
                <a:latin typeface="FuturaPT-Book"/>
                <a:cs typeface="Calibri"/>
              </a:rPr>
              <a:t>emember: </a:t>
            </a:r>
            <a:r>
              <a:rPr lang="en-GB" sz="2200" b="1" spc="-50" dirty="0">
                <a:solidFill>
                  <a:srgbClr val="58595B"/>
                </a:solidFill>
                <a:latin typeface="FuturaPT-Book"/>
                <a:cs typeface="Calibri"/>
              </a:rPr>
              <a:t>less is more</a:t>
            </a:r>
            <a:r>
              <a:rPr lang="en-GB" sz="2200" spc="-50" dirty="0">
                <a:solidFill>
                  <a:srgbClr val="58595B"/>
                </a:solidFill>
                <a:latin typeface="FuturaPT-Book"/>
                <a:cs typeface="Calibri"/>
              </a:rPr>
              <a:t>!</a:t>
            </a:r>
          </a:p>
          <a:p>
            <a:pPr marL="767715" indent="-342900">
              <a:lnSpc>
                <a:spcPct val="100000"/>
              </a:lnSpc>
              <a:spcBef>
                <a:spcPts val="725"/>
              </a:spcBef>
              <a:buFont typeface="Arial" panose="020B0604020202020204" pitchFamily="34" charset="0"/>
              <a:buChar char="•"/>
            </a:pPr>
            <a:r>
              <a:rPr lang="en-GB" sz="2200" b="1" spc="-65" dirty="0">
                <a:solidFill>
                  <a:srgbClr val="E95436"/>
                </a:solidFill>
                <a:latin typeface="FuturaPT-Book"/>
                <a:cs typeface="Calibri"/>
              </a:rPr>
              <a:t>Add pictures, graphs: </a:t>
            </a:r>
            <a:r>
              <a:rPr lang="en-GB" sz="2200" spc="-50" dirty="0">
                <a:solidFill>
                  <a:srgbClr val="58595B"/>
                </a:solidFill>
                <a:latin typeface="FuturaPT-Book"/>
                <a:cs typeface="Calibri"/>
              </a:rPr>
              <a:t>Showing is better than telling</a:t>
            </a:r>
          </a:p>
          <a:p>
            <a:endParaRPr lang="en-GB" sz="2200" b="1" spc="-65" dirty="0">
              <a:solidFill>
                <a:srgbClr val="24435D"/>
              </a:solidFill>
              <a:latin typeface="FuturaPT-Book"/>
              <a:cs typeface="Calibri"/>
            </a:endParaRPr>
          </a:p>
          <a:p>
            <a:endParaRPr lang="en-GB" sz="2200" b="1" spc="-65" dirty="0">
              <a:solidFill>
                <a:srgbClr val="24435D"/>
              </a:solidFill>
              <a:latin typeface="FuturaPT-Book"/>
              <a:cs typeface="Calibri"/>
            </a:endParaRPr>
          </a:p>
          <a:p>
            <a:r>
              <a:rPr lang="en-GB" sz="2400" b="1" spc="-65" dirty="0">
                <a:solidFill>
                  <a:srgbClr val="24435D"/>
                </a:solidFill>
                <a:latin typeface="FuturaPT-Book"/>
                <a:cs typeface="Calibri"/>
              </a:rPr>
              <a:t>The oral presentation:</a:t>
            </a:r>
          </a:p>
          <a:p>
            <a:pPr marL="767715" indent="-342900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b="1" spc="-50" dirty="0">
                <a:solidFill>
                  <a:srgbClr val="E95436"/>
                </a:solidFill>
                <a:latin typeface="FuturaPT-Book"/>
                <a:cs typeface="Calibri"/>
              </a:rPr>
              <a:t>Practice:</a:t>
            </a:r>
          </a:p>
          <a:p>
            <a:pPr marL="1166813" lvl="1" indent="-271463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spc="-25" dirty="0">
                <a:solidFill>
                  <a:srgbClr val="58595B"/>
                </a:solidFill>
                <a:latin typeface="FuturaPT-Book"/>
                <a:cs typeface="Calibri"/>
              </a:rPr>
              <a:t>Nail </a:t>
            </a:r>
            <a:r>
              <a:rPr lang="en-GB" sz="2200" spc="-45" dirty="0">
                <a:solidFill>
                  <a:srgbClr val="58595B"/>
                </a:solidFill>
                <a:latin typeface="FuturaPT-Book"/>
                <a:cs typeface="Calibri"/>
              </a:rPr>
              <a:t>down </a:t>
            </a:r>
            <a:r>
              <a:rPr lang="en-GB" sz="2200" spc="-40" dirty="0">
                <a:solidFill>
                  <a:srgbClr val="58595B"/>
                </a:solidFill>
                <a:latin typeface="FuturaPT-Book"/>
                <a:cs typeface="Calibri"/>
              </a:rPr>
              <a:t>the </a:t>
            </a:r>
            <a:r>
              <a:rPr lang="en-GB" sz="2200" spc="-80" dirty="0">
                <a:solidFill>
                  <a:srgbClr val="58595B"/>
                </a:solidFill>
                <a:latin typeface="FuturaPT-Book"/>
                <a:cs typeface="Trebuchet MS"/>
              </a:rPr>
              <a:t>fl</a:t>
            </a:r>
            <a:r>
              <a:rPr lang="en-GB" sz="2200" spc="-80" dirty="0">
                <a:solidFill>
                  <a:srgbClr val="58595B"/>
                </a:solidFill>
                <a:latin typeface="FuturaPT-Book"/>
                <a:cs typeface="Calibri"/>
              </a:rPr>
              <a:t>ow</a:t>
            </a:r>
          </a:p>
          <a:p>
            <a:pPr marL="1166813" lvl="1" indent="-271463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b="1" spc="-20" dirty="0">
                <a:solidFill>
                  <a:srgbClr val="58595B"/>
                </a:solidFill>
                <a:latin typeface="FuturaPT-Book"/>
                <a:cs typeface="Calibri"/>
              </a:rPr>
              <a:t>P</a:t>
            </a:r>
            <a:r>
              <a:rPr lang="en-GB" sz="2200" b="1" spc="-35" dirty="0">
                <a:solidFill>
                  <a:srgbClr val="58595B"/>
                </a:solidFill>
                <a:latin typeface="FuturaPT-Book"/>
                <a:cs typeface="Calibri"/>
              </a:rPr>
              <a:t>ractice before </a:t>
            </a:r>
            <a:r>
              <a:rPr lang="en-GB" sz="2200" spc="-35" dirty="0">
                <a:solidFill>
                  <a:srgbClr val="58595B"/>
                </a:solidFill>
                <a:latin typeface="FuturaPT-Book"/>
                <a:cs typeface="Calibri"/>
              </a:rPr>
              <a:t>in front of an audience, listen to the feedback</a:t>
            </a:r>
          </a:p>
          <a:p>
            <a:pPr marL="1166813" lvl="1" indent="-271463">
              <a:spcBef>
                <a:spcPts val="35"/>
              </a:spcBef>
              <a:buFont typeface="Arial" panose="020B0604020202020204" pitchFamily="34" charset="0"/>
              <a:buChar char="•"/>
            </a:pPr>
            <a:endParaRPr lang="en-GB" sz="2200" dirty="0">
              <a:latin typeface="FuturaPT-Book"/>
              <a:cs typeface="Times New Roman"/>
            </a:endParaRPr>
          </a:p>
          <a:p>
            <a:pPr marL="767080" marR="5080" indent="-342900">
              <a:lnSpc>
                <a:spcPct val="1018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GB" sz="2200" b="1" spc="-70" dirty="0">
                <a:solidFill>
                  <a:srgbClr val="E95436"/>
                </a:solidFill>
                <a:latin typeface="FuturaPT-Book"/>
                <a:cs typeface="Calibri"/>
              </a:rPr>
              <a:t>Time: </a:t>
            </a:r>
            <a:r>
              <a:rPr lang="en-GB" sz="2200" spc="-75" dirty="0">
                <a:solidFill>
                  <a:srgbClr val="58595B"/>
                </a:solidFill>
                <a:latin typeface="FuturaPT-Book"/>
                <a:cs typeface="Calibri"/>
              </a:rPr>
              <a:t>This is a </a:t>
            </a:r>
            <a:r>
              <a:rPr lang="en-GB" sz="2200" b="1" spc="-10" dirty="0">
                <a:solidFill>
                  <a:srgbClr val="58595B"/>
                </a:solidFill>
                <a:latin typeface="FuturaPT-Book"/>
                <a:cs typeface="Calibri"/>
              </a:rPr>
              <a:t>5-minute pitch</a:t>
            </a:r>
            <a:r>
              <a:rPr lang="en-GB" sz="2200" spc="-10" dirty="0">
                <a:solidFill>
                  <a:srgbClr val="58595B"/>
                </a:solidFill>
                <a:latin typeface="FuturaPT-Book"/>
                <a:cs typeface="Calibri"/>
              </a:rPr>
              <a:t>,</a:t>
            </a:r>
            <a:r>
              <a:rPr lang="en-GB" sz="2200" spc="-65" dirty="0">
                <a:solidFill>
                  <a:srgbClr val="58595B"/>
                </a:solidFill>
                <a:latin typeface="FuturaPT-Book"/>
                <a:cs typeface="Calibri"/>
              </a:rPr>
              <a:t> </a:t>
            </a:r>
            <a:r>
              <a:rPr lang="en-GB" sz="2200" spc="-55" dirty="0">
                <a:solidFill>
                  <a:srgbClr val="58595B"/>
                </a:solidFill>
                <a:latin typeface="FuturaPT-Book"/>
                <a:cs typeface="Calibri"/>
              </a:rPr>
              <a:t>so make </a:t>
            </a:r>
            <a:r>
              <a:rPr lang="en-GB" sz="2200" spc="-60" dirty="0">
                <a:solidFill>
                  <a:srgbClr val="58595B"/>
                </a:solidFill>
                <a:latin typeface="FuturaPT-Book"/>
                <a:cs typeface="Calibri"/>
              </a:rPr>
              <a:t>sure that </a:t>
            </a:r>
            <a:r>
              <a:rPr lang="en-GB" sz="2200" spc="-25" dirty="0">
                <a:solidFill>
                  <a:srgbClr val="58595B"/>
                </a:solidFill>
                <a:latin typeface="FuturaPT-Book"/>
                <a:cs typeface="Calibri"/>
              </a:rPr>
              <a:t>you </a:t>
            </a:r>
            <a:r>
              <a:rPr lang="en-GB" sz="2200" spc="-60" dirty="0">
                <a:solidFill>
                  <a:srgbClr val="58595B"/>
                </a:solidFill>
                <a:latin typeface="FuturaPT-Book"/>
                <a:cs typeface="Calibri"/>
              </a:rPr>
              <a:t>keep </a:t>
            </a:r>
            <a:r>
              <a:rPr lang="en-GB" sz="2200" spc="-40" dirty="0">
                <a:solidFill>
                  <a:srgbClr val="58595B"/>
                </a:solidFill>
                <a:latin typeface="FuturaPT-Book"/>
                <a:cs typeface="Calibri"/>
              </a:rPr>
              <a:t>your </a:t>
            </a:r>
            <a:r>
              <a:rPr lang="en-GB" sz="2200" spc="-50" dirty="0">
                <a:solidFill>
                  <a:srgbClr val="58595B"/>
                </a:solidFill>
                <a:latin typeface="FuturaPT-Book"/>
                <a:cs typeface="Calibri"/>
              </a:rPr>
              <a:t>presentation </a:t>
            </a:r>
            <a:r>
              <a:rPr lang="en-GB" sz="2200" spc="-40" dirty="0">
                <a:solidFill>
                  <a:srgbClr val="58595B"/>
                </a:solidFill>
                <a:latin typeface="FuturaPT-Book"/>
                <a:cs typeface="Calibri"/>
              </a:rPr>
              <a:t>concise and</a:t>
            </a:r>
            <a:r>
              <a:rPr lang="en-GB" sz="2200" spc="170" dirty="0">
                <a:solidFill>
                  <a:srgbClr val="58595B"/>
                </a:solidFill>
                <a:latin typeface="FuturaPT-Book"/>
                <a:cs typeface="Calibri"/>
              </a:rPr>
              <a:t> stay </a:t>
            </a:r>
            <a:r>
              <a:rPr lang="en-GB" sz="2200" spc="-45" dirty="0">
                <a:solidFill>
                  <a:srgbClr val="58595B"/>
                </a:solidFill>
                <a:latin typeface="FuturaPT-Book"/>
                <a:cs typeface="Calibri"/>
              </a:rPr>
              <a:t>focused</a:t>
            </a:r>
          </a:p>
          <a:p>
            <a:pPr marL="767080" marR="5080" indent="-342900">
              <a:lnSpc>
                <a:spcPct val="1018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GB" sz="2200" dirty="0">
              <a:latin typeface="FuturaPT-Book"/>
              <a:cs typeface="Times New Roman"/>
            </a:endParaRPr>
          </a:p>
          <a:p>
            <a:pPr marL="767715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200" b="1" spc="-55" dirty="0">
                <a:solidFill>
                  <a:srgbClr val="E95436"/>
                </a:solidFill>
                <a:latin typeface="FuturaPT-Book"/>
                <a:cs typeface="Calibri"/>
              </a:rPr>
              <a:t>Arrival: </a:t>
            </a:r>
            <a:r>
              <a:rPr lang="en-GB" sz="2200" spc="-75" dirty="0">
                <a:solidFill>
                  <a:srgbClr val="58595B"/>
                </a:solidFill>
                <a:latin typeface="FuturaPT-Book"/>
                <a:cs typeface="Calibri"/>
              </a:rPr>
              <a:t>Arrive </a:t>
            </a:r>
            <a:r>
              <a:rPr lang="en-GB" sz="2200" spc="-50" dirty="0">
                <a:solidFill>
                  <a:srgbClr val="58595B"/>
                </a:solidFill>
                <a:latin typeface="FuturaPT-Book"/>
                <a:cs typeface="Calibri"/>
              </a:rPr>
              <a:t>10 </a:t>
            </a:r>
            <a:r>
              <a:rPr lang="en-GB" sz="2200" spc="-55" dirty="0">
                <a:solidFill>
                  <a:srgbClr val="58595B"/>
                </a:solidFill>
                <a:latin typeface="FuturaPT-Book"/>
                <a:cs typeface="Calibri"/>
              </a:rPr>
              <a:t>minutes </a:t>
            </a:r>
            <a:r>
              <a:rPr lang="en-GB" sz="2200" spc="-70" dirty="0">
                <a:solidFill>
                  <a:srgbClr val="58595B"/>
                </a:solidFill>
                <a:latin typeface="FuturaPT-Book"/>
                <a:cs typeface="Calibri"/>
              </a:rPr>
              <a:t>before your presentation</a:t>
            </a:r>
            <a:endParaRPr lang="en-GB" sz="2200" dirty="0">
              <a:latin typeface="FuturaPT-Book"/>
              <a:cs typeface="Times New Roman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4926F837-90D7-40BE-9CB4-FF5F0C6186E8}"/>
              </a:ext>
            </a:extLst>
          </p:cNvPr>
          <p:cNvSpPr txBox="1"/>
          <p:nvPr/>
        </p:nvSpPr>
        <p:spPr>
          <a:xfrm>
            <a:off x="9459944" y="2789882"/>
            <a:ext cx="2185060" cy="1278235"/>
          </a:xfrm>
          <a:custGeom>
            <a:avLst/>
            <a:gdLst>
              <a:gd name="connsiteX0" fmla="*/ 0 w 2185060"/>
              <a:gd name="connsiteY0" fmla="*/ 0 h 1278235"/>
              <a:gd name="connsiteX1" fmla="*/ 502564 w 2185060"/>
              <a:gd name="connsiteY1" fmla="*/ 0 h 1278235"/>
              <a:gd name="connsiteX2" fmla="*/ 1048829 w 2185060"/>
              <a:gd name="connsiteY2" fmla="*/ 0 h 1278235"/>
              <a:gd name="connsiteX3" fmla="*/ 1573243 w 2185060"/>
              <a:gd name="connsiteY3" fmla="*/ 0 h 1278235"/>
              <a:gd name="connsiteX4" fmla="*/ 2185060 w 2185060"/>
              <a:gd name="connsiteY4" fmla="*/ 0 h 1278235"/>
              <a:gd name="connsiteX5" fmla="*/ 2185060 w 2185060"/>
              <a:gd name="connsiteY5" fmla="*/ 626335 h 1278235"/>
              <a:gd name="connsiteX6" fmla="*/ 2185060 w 2185060"/>
              <a:gd name="connsiteY6" fmla="*/ 1278235 h 1278235"/>
              <a:gd name="connsiteX7" fmla="*/ 1595094 w 2185060"/>
              <a:gd name="connsiteY7" fmla="*/ 1278235 h 1278235"/>
              <a:gd name="connsiteX8" fmla="*/ 1005128 w 2185060"/>
              <a:gd name="connsiteY8" fmla="*/ 1278235 h 1278235"/>
              <a:gd name="connsiteX9" fmla="*/ 502564 w 2185060"/>
              <a:gd name="connsiteY9" fmla="*/ 1278235 h 1278235"/>
              <a:gd name="connsiteX10" fmla="*/ 0 w 2185060"/>
              <a:gd name="connsiteY10" fmla="*/ 1278235 h 1278235"/>
              <a:gd name="connsiteX11" fmla="*/ 0 w 2185060"/>
              <a:gd name="connsiteY11" fmla="*/ 613553 h 1278235"/>
              <a:gd name="connsiteX12" fmla="*/ 0 w 2185060"/>
              <a:gd name="connsiteY12" fmla="*/ 0 h 127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5060" h="1278235" fill="none" extrusionOk="0">
                <a:moveTo>
                  <a:pt x="0" y="0"/>
                </a:moveTo>
                <a:cubicBezTo>
                  <a:pt x="139093" y="4798"/>
                  <a:pt x="307022" y="-24254"/>
                  <a:pt x="502564" y="0"/>
                </a:cubicBezTo>
                <a:cubicBezTo>
                  <a:pt x="698106" y="24254"/>
                  <a:pt x="898685" y="23941"/>
                  <a:pt x="1048829" y="0"/>
                </a:cubicBezTo>
                <a:cubicBezTo>
                  <a:pt x="1198973" y="-23941"/>
                  <a:pt x="1412475" y="-8499"/>
                  <a:pt x="1573243" y="0"/>
                </a:cubicBezTo>
                <a:cubicBezTo>
                  <a:pt x="1734011" y="8499"/>
                  <a:pt x="1957383" y="27534"/>
                  <a:pt x="2185060" y="0"/>
                </a:cubicBezTo>
                <a:cubicBezTo>
                  <a:pt x="2191440" y="245633"/>
                  <a:pt x="2209045" y="482809"/>
                  <a:pt x="2185060" y="626335"/>
                </a:cubicBezTo>
                <a:cubicBezTo>
                  <a:pt x="2161075" y="769862"/>
                  <a:pt x="2195791" y="1003440"/>
                  <a:pt x="2185060" y="1278235"/>
                </a:cubicBezTo>
                <a:cubicBezTo>
                  <a:pt x="1960807" y="1288161"/>
                  <a:pt x="1871646" y="1254764"/>
                  <a:pt x="1595094" y="1278235"/>
                </a:cubicBezTo>
                <a:cubicBezTo>
                  <a:pt x="1318542" y="1301706"/>
                  <a:pt x="1184761" y="1277933"/>
                  <a:pt x="1005128" y="1278235"/>
                </a:cubicBezTo>
                <a:cubicBezTo>
                  <a:pt x="825495" y="1278537"/>
                  <a:pt x="616529" y="1290305"/>
                  <a:pt x="502564" y="1278235"/>
                </a:cubicBezTo>
                <a:cubicBezTo>
                  <a:pt x="388599" y="1266165"/>
                  <a:pt x="168174" y="1279078"/>
                  <a:pt x="0" y="1278235"/>
                </a:cubicBezTo>
                <a:cubicBezTo>
                  <a:pt x="13107" y="959073"/>
                  <a:pt x="-16258" y="898204"/>
                  <a:pt x="0" y="613553"/>
                </a:cubicBezTo>
                <a:cubicBezTo>
                  <a:pt x="16258" y="328902"/>
                  <a:pt x="8944" y="261648"/>
                  <a:pt x="0" y="0"/>
                </a:cubicBezTo>
                <a:close/>
              </a:path>
              <a:path w="2185060" h="1278235" stroke="0" extrusionOk="0">
                <a:moveTo>
                  <a:pt x="0" y="0"/>
                </a:moveTo>
                <a:cubicBezTo>
                  <a:pt x="138921" y="-21523"/>
                  <a:pt x="467021" y="-997"/>
                  <a:pt x="589966" y="0"/>
                </a:cubicBezTo>
                <a:cubicBezTo>
                  <a:pt x="712911" y="997"/>
                  <a:pt x="1011773" y="22226"/>
                  <a:pt x="1136231" y="0"/>
                </a:cubicBezTo>
                <a:cubicBezTo>
                  <a:pt x="1260689" y="-22226"/>
                  <a:pt x="1460629" y="14722"/>
                  <a:pt x="1638795" y="0"/>
                </a:cubicBezTo>
                <a:cubicBezTo>
                  <a:pt x="1816961" y="-14722"/>
                  <a:pt x="1925337" y="-757"/>
                  <a:pt x="2185060" y="0"/>
                </a:cubicBezTo>
                <a:cubicBezTo>
                  <a:pt x="2199872" y="312152"/>
                  <a:pt x="2208430" y="342881"/>
                  <a:pt x="2185060" y="664682"/>
                </a:cubicBezTo>
                <a:cubicBezTo>
                  <a:pt x="2161690" y="986483"/>
                  <a:pt x="2198552" y="1024304"/>
                  <a:pt x="2185060" y="1278235"/>
                </a:cubicBezTo>
                <a:cubicBezTo>
                  <a:pt x="2007761" y="1254232"/>
                  <a:pt x="1832351" y="1292852"/>
                  <a:pt x="1704347" y="1278235"/>
                </a:cubicBezTo>
                <a:cubicBezTo>
                  <a:pt x="1576343" y="1263618"/>
                  <a:pt x="1347721" y="1284750"/>
                  <a:pt x="1136231" y="1278235"/>
                </a:cubicBezTo>
                <a:cubicBezTo>
                  <a:pt x="924741" y="1271720"/>
                  <a:pt x="846868" y="1290797"/>
                  <a:pt x="655518" y="1278235"/>
                </a:cubicBezTo>
                <a:cubicBezTo>
                  <a:pt x="464168" y="1265673"/>
                  <a:pt x="250911" y="1256792"/>
                  <a:pt x="0" y="1278235"/>
                </a:cubicBezTo>
                <a:cubicBezTo>
                  <a:pt x="23488" y="1135871"/>
                  <a:pt x="28845" y="938970"/>
                  <a:pt x="0" y="651900"/>
                </a:cubicBezTo>
                <a:cubicBezTo>
                  <a:pt x="-28845" y="364831"/>
                  <a:pt x="-7261" y="187295"/>
                  <a:pt x="0" y="0"/>
                </a:cubicBezTo>
                <a:close/>
              </a:path>
            </a:pathLst>
          </a:custGeom>
          <a:solidFill>
            <a:srgbClr val="DCE6F2"/>
          </a:solidFill>
          <a:ln w="3175">
            <a:solidFill>
              <a:srgbClr val="DCE6F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>
            <a:spAutoFit/>
          </a:bodyPr>
          <a:lstStyle/>
          <a:p>
            <a:pPr marL="12700" marR="5080" algn="ctr">
              <a:lnSpc>
                <a:spcPct val="121200"/>
              </a:lnSpc>
            </a:pPr>
            <a:endParaRPr lang="fr-FR" sz="1400" spc="50" dirty="0">
              <a:solidFill>
                <a:srgbClr val="EA5B3E"/>
              </a:solidFill>
              <a:latin typeface="FuturaPT-Book"/>
              <a:cs typeface="Times New Roman"/>
            </a:endParaRPr>
          </a:p>
          <a:p>
            <a:pPr marL="12700" marR="5080" algn="ctr">
              <a:lnSpc>
                <a:spcPct val="121200"/>
              </a:lnSpc>
            </a:pPr>
            <a:r>
              <a:rPr sz="1400" spc="50" dirty="0">
                <a:solidFill>
                  <a:srgbClr val="EA5B3E"/>
                </a:solidFill>
                <a:latin typeface="FuturaPT-Book"/>
                <a:cs typeface="Times New Roman"/>
              </a:rPr>
              <a:t>Make </a:t>
            </a:r>
            <a:r>
              <a:rPr sz="1400" spc="40" dirty="0">
                <a:solidFill>
                  <a:srgbClr val="EA5B3E"/>
                </a:solidFill>
                <a:latin typeface="FuturaPT-Book"/>
                <a:cs typeface="Times New Roman"/>
              </a:rPr>
              <a:t>sure </a:t>
            </a:r>
            <a:r>
              <a:rPr sz="1400" spc="-45" dirty="0">
                <a:solidFill>
                  <a:srgbClr val="EA5B3E"/>
                </a:solidFill>
                <a:latin typeface="FuturaPT-Book"/>
                <a:cs typeface="Times New Roman"/>
              </a:rPr>
              <a:t>you </a:t>
            </a:r>
            <a:r>
              <a:rPr sz="1400" spc="10" dirty="0">
                <a:solidFill>
                  <a:srgbClr val="EA5B3E"/>
                </a:solidFill>
                <a:latin typeface="FuturaPT-Book"/>
                <a:cs typeface="Times New Roman"/>
              </a:rPr>
              <a:t>have </a:t>
            </a:r>
            <a:r>
              <a:rPr sz="1400" spc="95" dirty="0">
                <a:solidFill>
                  <a:srgbClr val="EA5B3E"/>
                </a:solidFill>
                <a:latin typeface="FuturaPT-Book"/>
                <a:cs typeface="Times New Roman"/>
              </a:rPr>
              <a:t>and</a:t>
            </a:r>
            <a:r>
              <a:rPr lang="fr-FR" sz="1400" spc="95" dirty="0">
                <a:solidFill>
                  <a:srgbClr val="EA5B3E"/>
                </a:solidFill>
                <a:latin typeface="FuturaPT-Book"/>
                <a:cs typeface="Times New Roman"/>
              </a:rPr>
              <a:t> </a:t>
            </a:r>
            <a:r>
              <a:rPr sz="1400" dirty="0">
                <a:solidFill>
                  <a:srgbClr val="EA5B3E"/>
                </a:solidFill>
                <a:latin typeface="FuturaPT-Book"/>
                <a:cs typeface="Times New Roman"/>
              </a:rPr>
              <a:t>convey </a:t>
            </a:r>
            <a:r>
              <a:rPr sz="1400" spc="-85" dirty="0">
                <a:solidFill>
                  <a:srgbClr val="EA5B3E"/>
                </a:solidFill>
                <a:latin typeface="FuturaPT-Book"/>
                <a:cs typeface="Times New Roman"/>
              </a:rPr>
              <a:t>ONE</a:t>
            </a:r>
            <a:r>
              <a:rPr sz="1400" spc="105" dirty="0">
                <a:solidFill>
                  <a:srgbClr val="EA5B3E"/>
                </a:solidFill>
                <a:latin typeface="FuturaPT-Book"/>
                <a:cs typeface="Times New Roman"/>
              </a:rPr>
              <a:t> </a:t>
            </a:r>
            <a:r>
              <a:rPr sz="1400" spc="55" dirty="0">
                <a:solidFill>
                  <a:srgbClr val="EA5B3E"/>
                </a:solidFill>
                <a:latin typeface="FuturaPT-Book"/>
                <a:cs typeface="Times New Roman"/>
              </a:rPr>
              <a:t>key </a:t>
            </a:r>
            <a:r>
              <a:rPr sz="1400" spc="65" dirty="0">
                <a:solidFill>
                  <a:srgbClr val="EA5B3E"/>
                </a:solidFill>
                <a:latin typeface="FuturaPT-Book"/>
                <a:cs typeface="Times New Roman"/>
              </a:rPr>
              <a:t>take-away </a:t>
            </a:r>
            <a:r>
              <a:rPr sz="1400" spc="25" dirty="0">
                <a:solidFill>
                  <a:srgbClr val="EA5B3E"/>
                </a:solidFill>
                <a:latin typeface="FuturaPT-Book"/>
                <a:cs typeface="Times New Roman"/>
              </a:rPr>
              <a:t>per</a:t>
            </a:r>
            <a:r>
              <a:rPr sz="1400" spc="305" dirty="0">
                <a:solidFill>
                  <a:srgbClr val="EA5B3E"/>
                </a:solidFill>
                <a:latin typeface="FuturaPT-Book"/>
                <a:cs typeface="Times New Roman"/>
              </a:rPr>
              <a:t> </a:t>
            </a:r>
            <a:r>
              <a:rPr sz="1400" spc="15" dirty="0">
                <a:solidFill>
                  <a:srgbClr val="EA5B3E"/>
                </a:solidFill>
                <a:latin typeface="FuturaPT-Book"/>
                <a:cs typeface="Times New Roman"/>
              </a:rPr>
              <a:t>slide!</a:t>
            </a:r>
            <a:endParaRPr lang="fr-FR" sz="1400" spc="15" dirty="0">
              <a:solidFill>
                <a:srgbClr val="EA5B3E"/>
              </a:solidFill>
              <a:latin typeface="FuturaPT-Book"/>
              <a:cs typeface="Times New Roman"/>
            </a:endParaRPr>
          </a:p>
          <a:p>
            <a:pPr marL="12700" marR="5080" algn="ctr">
              <a:lnSpc>
                <a:spcPct val="121200"/>
              </a:lnSpc>
            </a:pPr>
            <a:endParaRPr sz="1400" dirty="0">
              <a:solidFill>
                <a:srgbClr val="EA5B3E"/>
              </a:solidFill>
              <a:latin typeface="FuturaPT-Book"/>
              <a:cs typeface="Times New Rom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143B0-E309-4713-A666-23AA10337D82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E85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  <a:latin typeface="FuturaPT-Book"/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7968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E85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  <a:latin typeface="FuturaPT-Book"/>
              </a:rPr>
              <a:t>Structure of the pitch</a:t>
            </a:r>
          </a:p>
        </p:txBody>
      </p:sp>
      <p:sp>
        <p:nvSpPr>
          <p:cNvPr id="26" name="object 744">
            <a:extLst>
              <a:ext uri="{FF2B5EF4-FFF2-40B4-BE49-F238E27FC236}">
                <a16:creationId xmlns:a16="http://schemas.microsoft.com/office/drawing/2014/main" id="{80A3982B-677A-4111-BC19-AF3648F075DE}"/>
              </a:ext>
            </a:extLst>
          </p:cNvPr>
          <p:cNvSpPr txBox="1"/>
          <p:nvPr/>
        </p:nvSpPr>
        <p:spPr>
          <a:xfrm>
            <a:off x="412870" y="3838752"/>
            <a:ext cx="11569333" cy="245451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en-GB" b="1" spc="-50" dirty="0">
                <a:solidFill>
                  <a:srgbClr val="E95436"/>
                </a:solidFill>
                <a:cs typeface="Calibri"/>
              </a:rPr>
              <a:t>Introduction: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Define the project in ONE sentence</a:t>
            </a:r>
          </a:p>
          <a:p>
            <a:pPr marR="5080" algn="just">
              <a:lnSpc>
                <a:spcPct val="150000"/>
              </a:lnSpc>
              <a:spcBef>
                <a:spcPts val="5"/>
              </a:spcBef>
            </a:pPr>
            <a:r>
              <a:rPr lang="en-GB" b="1" spc="-65" dirty="0">
                <a:solidFill>
                  <a:srgbClr val="E95436"/>
                </a:solidFill>
                <a:cs typeface="Calibri"/>
              </a:rPr>
              <a:t>Team: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Identify the laboratories involved and explain their competencies</a:t>
            </a:r>
          </a:p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en-GB" b="1" spc="-65" dirty="0">
                <a:solidFill>
                  <a:srgbClr val="E95436"/>
                </a:solidFill>
                <a:cs typeface="Calibri"/>
              </a:rPr>
              <a:t>Opportunity</a:t>
            </a:r>
            <a:r>
              <a:rPr lang="en-GB" b="1" spc="-30" dirty="0">
                <a:solidFill>
                  <a:srgbClr val="E95436"/>
                </a:solidFill>
                <a:cs typeface="Calibri"/>
              </a:rPr>
              <a:t>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Establish the need and the size of the market. Problem statement/unmet needs</a:t>
            </a:r>
          </a:p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en-GB" b="1" spc="-55" dirty="0">
                <a:solidFill>
                  <a:srgbClr val="E95436"/>
                </a:solidFill>
                <a:cs typeface="Calibri"/>
              </a:rPr>
              <a:t>Solution: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Demonstrate how your solution will solve the problem and validate your differentiation, the innovativeness of the concept </a:t>
            </a:r>
            <a:r>
              <a:rPr lang="en-GB" b="1" spc="-65" dirty="0">
                <a:solidFill>
                  <a:srgbClr val="E95436"/>
                </a:solidFill>
                <a:cs typeface="Calibri"/>
              </a:rPr>
              <a:t>Competition</a:t>
            </a:r>
            <a:r>
              <a:rPr lang="en-GB" b="1" spc="-30" dirty="0">
                <a:solidFill>
                  <a:srgbClr val="E95436"/>
                </a:solidFill>
                <a:cs typeface="Calibri"/>
              </a:rPr>
              <a:t>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Identify the competitors, validate the differentiators</a:t>
            </a:r>
          </a:p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en-GB" b="1" spc="-55" dirty="0">
                <a:solidFill>
                  <a:srgbClr val="E95436"/>
                </a:solidFill>
                <a:cs typeface="Calibri"/>
              </a:rPr>
              <a:t>The Ask: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Ask for the order and outline - what you need to make your project successful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475D720-CBF3-4EA5-8FFE-4B0A1E77AF3C}"/>
              </a:ext>
            </a:extLst>
          </p:cNvPr>
          <p:cNvGrpSpPr/>
          <p:nvPr/>
        </p:nvGrpSpPr>
        <p:grpSpPr>
          <a:xfrm>
            <a:off x="2682311" y="1460791"/>
            <a:ext cx="6575929" cy="1741306"/>
            <a:chOff x="1344503" y="1248678"/>
            <a:chExt cx="4689274" cy="1077669"/>
          </a:xfrm>
        </p:grpSpPr>
        <p:sp>
          <p:nvSpPr>
            <p:cNvPr id="51" name="object 8">
              <a:extLst>
                <a:ext uri="{FF2B5EF4-FFF2-40B4-BE49-F238E27FC236}">
                  <a16:creationId xmlns:a16="http://schemas.microsoft.com/office/drawing/2014/main" id="{83D33294-2D18-45CD-8A97-1A99E6F9E3A2}"/>
                </a:ext>
              </a:extLst>
            </p:cNvPr>
            <p:cNvSpPr/>
            <p:nvPr/>
          </p:nvSpPr>
          <p:spPr>
            <a:xfrm>
              <a:off x="2804609" y="1248681"/>
              <a:ext cx="1039023" cy="10709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1">
              <a:extLst>
                <a:ext uri="{FF2B5EF4-FFF2-40B4-BE49-F238E27FC236}">
                  <a16:creationId xmlns:a16="http://schemas.microsoft.com/office/drawing/2014/main" id="{23D3F67A-37FD-411D-8CE8-28D1C8938024}"/>
                </a:ext>
              </a:extLst>
            </p:cNvPr>
            <p:cNvSpPr/>
            <p:nvPr/>
          </p:nvSpPr>
          <p:spPr>
            <a:xfrm>
              <a:off x="3534645" y="1248678"/>
              <a:ext cx="1039027" cy="1070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3">
              <a:extLst>
                <a:ext uri="{FF2B5EF4-FFF2-40B4-BE49-F238E27FC236}">
                  <a16:creationId xmlns:a16="http://schemas.microsoft.com/office/drawing/2014/main" id="{CECFA5C2-906F-4C05-BB1D-4097A52796F8}"/>
                </a:ext>
              </a:extLst>
            </p:cNvPr>
            <p:cNvSpPr/>
            <p:nvPr/>
          </p:nvSpPr>
          <p:spPr>
            <a:xfrm>
              <a:off x="4994748" y="1248682"/>
              <a:ext cx="1039029" cy="107090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9">
              <a:extLst>
                <a:ext uri="{FF2B5EF4-FFF2-40B4-BE49-F238E27FC236}">
                  <a16:creationId xmlns:a16="http://schemas.microsoft.com/office/drawing/2014/main" id="{DFAB849B-D124-436D-A814-8C9C5C741CCB}"/>
                </a:ext>
              </a:extLst>
            </p:cNvPr>
            <p:cNvSpPr/>
            <p:nvPr/>
          </p:nvSpPr>
          <p:spPr>
            <a:xfrm>
              <a:off x="1344503" y="1255433"/>
              <a:ext cx="1039032" cy="10709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3">
              <a:extLst>
                <a:ext uri="{FF2B5EF4-FFF2-40B4-BE49-F238E27FC236}">
                  <a16:creationId xmlns:a16="http://schemas.microsoft.com/office/drawing/2014/main" id="{518C9D1C-A504-4621-BE61-B3030D54443C}"/>
                </a:ext>
              </a:extLst>
            </p:cNvPr>
            <p:cNvSpPr/>
            <p:nvPr/>
          </p:nvSpPr>
          <p:spPr>
            <a:xfrm>
              <a:off x="4264698" y="1248683"/>
              <a:ext cx="1039028" cy="107090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6">
              <a:extLst>
                <a:ext uri="{FF2B5EF4-FFF2-40B4-BE49-F238E27FC236}">
                  <a16:creationId xmlns:a16="http://schemas.microsoft.com/office/drawing/2014/main" id="{083BED22-C478-48D9-A074-03393642DB9A}"/>
                </a:ext>
              </a:extLst>
            </p:cNvPr>
            <p:cNvSpPr/>
            <p:nvPr/>
          </p:nvSpPr>
          <p:spPr>
            <a:xfrm>
              <a:off x="2074544" y="1248680"/>
              <a:ext cx="1039037" cy="10709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69EBFE19-30F5-4C7D-ABCA-3ECF54127E9D}"/>
              </a:ext>
            </a:extLst>
          </p:cNvPr>
          <p:cNvGrpSpPr/>
          <p:nvPr/>
        </p:nvGrpSpPr>
        <p:grpSpPr>
          <a:xfrm>
            <a:off x="2701185" y="1483576"/>
            <a:ext cx="7561966" cy="1741304"/>
            <a:chOff x="1344031" y="2210776"/>
            <a:chExt cx="5419788" cy="1077989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5DB220D6-8B06-447C-961B-7CADC00AB3AC}"/>
                </a:ext>
              </a:extLst>
            </p:cNvPr>
            <p:cNvGrpSpPr/>
            <p:nvPr/>
          </p:nvGrpSpPr>
          <p:grpSpPr>
            <a:xfrm>
              <a:off x="1344031" y="2210776"/>
              <a:ext cx="5419788" cy="1077989"/>
              <a:chOff x="1344492" y="1248689"/>
              <a:chExt cx="5419788" cy="1077989"/>
            </a:xfrm>
          </p:grpSpPr>
          <p:sp>
            <p:nvSpPr>
              <p:cNvPr id="68" name="object 9">
                <a:extLst>
                  <a:ext uri="{FF2B5EF4-FFF2-40B4-BE49-F238E27FC236}">
                    <a16:creationId xmlns:a16="http://schemas.microsoft.com/office/drawing/2014/main" id="{559DD95C-EB57-42D1-A02B-6F7E1F243E51}"/>
                  </a:ext>
                </a:extLst>
              </p:cNvPr>
              <p:cNvSpPr/>
              <p:nvPr/>
            </p:nvSpPr>
            <p:spPr>
              <a:xfrm>
                <a:off x="2804598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12">
                <a:extLst>
                  <a:ext uri="{FF2B5EF4-FFF2-40B4-BE49-F238E27FC236}">
                    <a16:creationId xmlns:a16="http://schemas.microsoft.com/office/drawing/2014/main" id="{1A838582-4911-4186-B308-AC1A4175EBCC}"/>
                  </a:ext>
                </a:extLst>
              </p:cNvPr>
              <p:cNvSpPr/>
              <p:nvPr/>
            </p:nvSpPr>
            <p:spPr>
              <a:xfrm>
                <a:off x="3534645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14">
                <a:extLst>
                  <a:ext uri="{FF2B5EF4-FFF2-40B4-BE49-F238E27FC236}">
                    <a16:creationId xmlns:a16="http://schemas.microsoft.com/office/drawing/2014/main" id="{62E74691-9A5E-4F80-88B2-A224B4891FC6}"/>
                  </a:ext>
                </a:extLst>
              </p:cNvPr>
              <p:cNvSpPr/>
              <p:nvPr/>
            </p:nvSpPr>
            <p:spPr>
              <a:xfrm>
                <a:off x="4994739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15" y="1054444"/>
                    </a:lnTo>
                    <a:lnTo>
                      <a:pt x="632910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19" y="588530"/>
                    </a:lnTo>
                    <a:lnTo>
                      <a:pt x="311036" y="562468"/>
                    </a:lnTo>
                    <a:lnTo>
                      <a:pt x="314892" y="532763"/>
                    </a:lnTo>
                    <a:lnTo>
                      <a:pt x="310895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8" y="34032"/>
                    </a:lnTo>
                    <a:lnTo>
                      <a:pt x="2534" y="16341"/>
                    </a:lnTo>
                    <a:lnTo>
                      <a:pt x="15789" y="4389"/>
                    </a:lnTo>
                    <a:lnTo>
                      <a:pt x="38981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17">
                <a:extLst>
                  <a:ext uri="{FF2B5EF4-FFF2-40B4-BE49-F238E27FC236}">
                    <a16:creationId xmlns:a16="http://schemas.microsoft.com/office/drawing/2014/main" id="{1A87044C-FDC7-4655-9E85-7EE34A5DA3FF}"/>
                  </a:ext>
                </a:extLst>
              </p:cNvPr>
              <p:cNvSpPr/>
              <p:nvPr/>
            </p:nvSpPr>
            <p:spPr>
              <a:xfrm>
                <a:off x="5724786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20">
                <a:extLst>
                  <a:ext uri="{FF2B5EF4-FFF2-40B4-BE49-F238E27FC236}">
                    <a16:creationId xmlns:a16="http://schemas.microsoft.com/office/drawing/2014/main" id="{6EB8CC59-4E15-4014-889B-7DCCD3F50530}"/>
                  </a:ext>
                </a:extLst>
              </p:cNvPr>
              <p:cNvSpPr/>
              <p:nvPr/>
            </p:nvSpPr>
            <p:spPr>
              <a:xfrm>
                <a:off x="1344492" y="1255433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4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24">
                <a:extLst>
                  <a:ext uri="{FF2B5EF4-FFF2-40B4-BE49-F238E27FC236}">
                    <a16:creationId xmlns:a16="http://schemas.microsoft.com/office/drawing/2014/main" id="{1F3906C5-4C16-49BE-967C-F3694C30E83D}"/>
                  </a:ext>
                </a:extLst>
              </p:cNvPr>
              <p:cNvSpPr/>
              <p:nvPr/>
            </p:nvSpPr>
            <p:spPr>
              <a:xfrm>
                <a:off x="4264703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899" y="0"/>
                    </a:moveTo>
                    <a:lnTo>
                      <a:pt x="691681" y="16414"/>
                    </a:lnTo>
                    <a:lnTo>
                      <a:pt x="738233" y="55879"/>
                    </a:lnTo>
                    <a:lnTo>
                      <a:pt x="1023348" y="476821"/>
                    </a:lnTo>
                    <a:lnTo>
                      <a:pt x="1039035" y="532758"/>
                    </a:lnTo>
                    <a:lnTo>
                      <a:pt x="1035217" y="562592"/>
                    </a:lnTo>
                    <a:lnTo>
                      <a:pt x="737966" y="1014857"/>
                    </a:lnTo>
                    <a:lnTo>
                      <a:pt x="691605" y="1054444"/>
                    </a:lnTo>
                    <a:lnTo>
                      <a:pt x="632899" y="1070914"/>
                    </a:lnTo>
                    <a:lnTo>
                      <a:pt x="38958" y="1070914"/>
                    </a:lnTo>
                    <a:lnTo>
                      <a:pt x="15745" y="1066510"/>
                    </a:lnTo>
                    <a:lnTo>
                      <a:pt x="2436" y="1054517"/>
                    </a:lnTo>
                    <a:lnTo>
                      <a:pt x="0" y="1036769"/>
                    </a:lnTo>
                    <a:lnTo>
                      <a:pt x="9405" y="1015098"/>
                    </a:lnTo>
                    <a:lnTo>
                      <a:pt x="299308" y="588530"/>
                    </a:lnTo>
                    <a:lnTo>
                      <a:pt x="311025" y="562468"/>
                    </a:lnTo>
                    <a:lnTo>
                      <a:pt x="314881" y="532763"/>
                    </a:lnTo>
                    <a:lnTo>
                      <a:pt x="310884" y="503075"/>
                    </a:lnTo>
                    <a:lnTo>
                      <a:pt x="299041" y="477062"/>
                    </a:lnTo>
                    <a:lnTo>
                      <a:pt x="9672" y="55638"/>
                    </a:lnTo>
                    <a:lnTo>
                      <a:pt x="160" y="34032"/>
                    </a:lnTo>
                    <a:lnTo>
                      <a:pt x="2512" y="16341"/>
                    </a:lnTo>
                    <a:lnTo>
                      <a:pt x="15765" y="4389"/>
                    </a:lnTo>
                    <a:lnTo>
                      <a:pt x="38958" y="0"/>
                    </a:lnTo>
                    <a:lnTo>
                      <a:pt x="632899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27">
                <a:extLst>
                  <a:ext uri="{FF2B5EF4-FFF2-40B4-BE49-F238E27FC236}">
                    <a16:creationId xmlns:a16="http://schemas.microsoft.com/office/drawing/2014/main" id="{B835C033-64A6-4D6E-BE2E-02106229F0D1}"/>
                  </a:ext>
                </a:extLst>
              </p:cNvPr>
              <p:cNvSpPr/>
              <p:nvPr/>
            </p:nvSpPr>
            <p:spPr>
              <a:xfrm>
                <a:off x="2074539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4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B9973125-778E-4B3C-877B-ED8DA2C8B30D}"/>
                </a:ext>
              </a:extLst>
            </p:cNvPr>
            <p:cNvGrpSpPr/>
            <p:nvPr/>
          </p:nvGrpSpPr>
          <p:grpSpPr>
            <a:xfrm>
              <a:off x="1868556" y="2221934"/>
              <a:ext cx="4366857" cy="924532"/>
              <a:chOff x="1905348" y="1368499"/>
              <a:chExt cx="4366857" cy="924532"/>
            </a:xfrm>
          </p:grpSpPr>
          <p:sp>
            <p:nvSpPr>
              <p:cNvPr id="61" name="object 10">
                <a:extLst>
                  <a:ext uri="{FF2B5EF4-FFF2-40B4-BE49-F238E27FC236}">
                    <a16:creationId xmlns:a16="http://schemas.microsoft.com/office/drawing/2014/main" id="{E61685DF-3755-419A-9766-DED348AD08F4}"/>
                  </a:ext>
                </a:extLst>
              </p:cNvPr>
              <p:cNvSpPr txBox="1"/>
              <p:nvPr/>
            </p:nvSpPr>
            <p:spPr>
              <a:xfrm rot="17416272">
                <a:off x="3006762" y="1869035"/>
                <a:ext cx="763708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en-GB" sz="1200" b="1" spc="-5" dirty="0">
                    <a:solidFill>
                      <a:srgbClr val="FFFFFF"/>
                    </a:solidFill>
                    <a:cs typeface="Tahoma"/>
                  </a:rPr>
                  <a:t>OPPORTUNITY</a:t>
                </a:r>
                <a:endParaRPr lang="en-GB" sz="1200" dirty="0">
                  <a:cs typeface="Tahoma"/>
                </a:endParaRPr>
              </a:p>
            </p:txBody>
          </p:sp>
          <p:sp>
            <p:nvSpPr>
              <p:cNvPr id="62" name="object 15">
                <a:extLst>
                  <a:ext uri="{FF2B5EF4-FFF2-40B4-BE49-F238E27FC236}">
                    <a16:creationId xmlns:a16="http://schemas.microsoft.com/office/drawing/2014/main" id="{63C286C9-FD8A-4AA6-A477-8EFA66140675}"/>
                  </a:ext>
                </a:extLst>
              </p:cNvPr>
              <p:cNvSpPr txBox="1"/>
              <p:nvPr/>
            </p:nvSpPr>
            <p:spPr>
              <a:xfrm rot="17416272">
                <a:off x="5207995" y="1776694"/>
                <a:ext cx="900674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fr-FR" sz="1200" b="1" spc="-75" dirty="0">
                    <a:solidFill>
                      <a:srgbClr val="FFFFFF"/>
                    </a:solidFill>
                    <a:cs typeface="Tahoma"/>
                  </a:rPr>
                  <a:t>THE ASK</a:t>
                </a:r>
                <a:endParaRPr lang="en-GB" sz="1200" baseline="3472" dirty="0">
                  <a:cs typeface="Tahoma"/>
                </a:endParaRPr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45336438-105E-4E17-B7B7-212B9EDE7945}"/>
                  </a:ext>
                </a:extLst>
              </p:cNvPr>
              <p:cNvSpPr txBox="1"/>
              <p:nvPr/>
            </p:nvSpPr>
            <p:spPr>
              <a:xfrm rot="17416272">
                <a:off x="6006104" y="2001137"/>
                <a:ext cx="447919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fr-FR" sz="1200" b="1" spc="-5" dirty="0">
                    <a:solidFill>
                      <a:srgbClr val="FFFFFF"/>
                    </a:solidFill>
                    <a:cs typeface="Tahoma"/>
                  </a:rPr>
                  <a:t>THE </a:t>
                </a:r>
                <a:r>
                  <a:rPr lang="en-GB" sz="1200" b="1" spc="-5" dirty="0">
                    <a:solidFill>
                      <a:srgbClr val="FFFFFF"/>
                    </a:solidFill>
                    <a:cs typeface="Tahoma"/>
                  </a:rPr>
                  <a:t>ASK</a:t>
                </a:r>
                <a:endParaRPr lang="en-GB" sz="800" dirty="0">
                  <a:cs typeface="Tahoma"/>
                </a:endParaRPr>
              </a:p>
            </p:txBody>
          </p:sp>
          <p:sp>
            <p:nvSpPr>
              <p:cNvPr id="64" name="object 21">
                <a:extLst>
                  <a:ext uri="{FF2B5EF4-FFF2-40B4-BE49-F238E27FC236}">
                    <a16:creationId xmlns:a16="http://schemas.microsoft.com/office/drawing/2014/main" id="{2BB15A71-2C71-49EE-8074-A6E93635330B}"/>
                  </a:ext>
                </a:extLst>
              </p:cNvPr>
              <p:cNvSpPr txBox="1"/>
              <p:nvPr/>
            </p:nvSpPr>
            <p:spPr>
              <a:xfrm rot="17416272">
                <a:off x="1549102" y="1843089"/>
                <a:ext cx="796776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en-GB" sz="1200" b="1" spc="-10" dirty="0">
                    <a:solidFill>
                      <a:srgbClr val="FFFFFF"/>
                    </a:solidFill>
                    <a:cs typeface="Tahoma"/>
                  </a:rPr>
                  <a:t>INTRODUCTION</a:t>
                </a:r>
                <a:endParaRPr lang="en-GB" sz="1200" dirty="0">
                  <a:cs typeface="Tahoma"/>
                </a:endParaRPr>
              </a:p>
            </p:txBody>
          </p:sp>
          <p:sp>
            <p:nvSpPr>
              <p:cNvPr id="65" name="object 22">
                <a:extLst>
                  <a:ext uri="{FF2B5EF4-FFF2-40B4-BE49-F238E27FC236}">
                    <a16:creationId xmlns:a16="http://schemas.microsoft.com/office/drawing/2014/main" id="{0630AC50-7CB1-47DD-8F35-09DFCE4F9CF2}"/>
                  </a:ext>
                </a:extLst>
              </p:cNvPr>
              <p:cNvSpPr txBox="1"/>
              <p:nvPr/>
            </p:nvSpPr>
            <p:spPr>
              <a:xfrm rot="17416272">
                <a:off x="3791617" y="1973358"/>
                <a:ext cx="551725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en-GB" sz="1200" b="1" spc="-10" dirty="0">
                    <a:solidFill>
                      <a:srgbClr val="FFFFFF"/>
                    </a:solidFill>
                    <a:cs typeface="Tahoma"/>
                  </a:rPr>
                  <a:t>SOLUTION</a:t>
                </a:r>
                <a:endParaRPr lang="en-GB" sz="800" dirty="0">
                  <a:cs typeface="Tahoma"/>
                </a:endParaRPr>
              </a:p>
            </p:txBody>
          </p:sp>
          <p:sp>
            <p:nvSpPr>
              <p:cNvPr id="66" name="object 25">
                <a:extLst>
                  <a:ext uri="{FF2B5EF4-FFF2-40B4-BE49-F238E27FC236}">
                    <a16:creationId xmlns:a16="http://schemas.microsoft.com/office/drawing/2014/main" id="{E6767DED-9DEB-4951-B720-69DE8A0ACDAB}"/>
                  </a:ext>
                </a:extLst>
              </p:cNvPr>
              <p:cNvSpPr txBox="1"/>
              <p:nvPr/>
            </p:nvSpPr>
            <p:spPr>
              <a:xfrm rot="17416272">
                <a:off x="4500167" y="1874821"/>
                <a:ext cx="749864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en-GB" sz="1200" b="1" spc="-10" dirty="0">
                    <a:solidFill>
                      <a:srgbClr val="FFFFFF"/>
                    </a:solidFill>
                    <a:cs typeface="Tahoma"/>
                  </a:rPr>
                  <a:t>COMPETITION</a:t>
                </a:r>
                <a:endParaRPr lang="en-GB" sz="1200" dirty="0">
                  <a:cs typeface="Tahoma"/>
                </a:endParaRPr>
              </a:p>
            </p:txBody>
          </p:sp>
          <p:sp>
            <p:nvSpPr>
              <p:cNvPr id="67" name="object 28">
                <a:extLst>
                  <a:ext uri="{FF2B5EF4-FFF2-40B4-BE49-F238E27FC236}">
                    <a16:creationId xmlns:a16="http://schemas.microsoft.com/office/drawing/2014/main" id="{CFA170B3-589D-430A-9E69-F35B3040D4FF}"/>
                  </a:ext>
                </a:extLst>
              </p:cNvPr>
              <p:cNvSpPr txBox="1"/>
              <p:nvPr/>
            </p:nvSpPr>
            <p:spPr>
              <a:xfrm rot="17416272">
                <a:off x="2386689" y="2063595"/>
                <a:ext cx="302676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en-GB" sz="1200" b="1" spc="-10" dirty="0">
                    <a:solidFill>
                      <a:srgbClr val="FFFFFF"/>
                    </a:solidFill>
                    <a:cs typeface="Tahoma"/>
                  </a:rPr>
                  <a:t>TEAM</a:t>
                </a:r>
                <a:endParaRPr lang="en-GB" sz="1200" dirty="0">
                  <a:cs typeface="Tahom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693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0D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  <a:latin typeface="FuturaPT-Book"/>
              </a:rPr>
              <a:t>Introduction / Team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240592" y="1039220"/>
            <a:ext cx="1171073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400" b="1" u="sng" spc="-50" dirty="0">
                <a:solidFill>
                  <a:srgbClr val="24435D"/>
                </a:solidFill>
                <a:latin typeface="FuturaPT-Book"/>
                <a:cs typeface="Calibri"/>
              </a:rPr>
              <a:t>INTRODUCTION</a:t>
            </a:r>
            <a:endParaRPr lang="en-GB" sz="2200" b="1" u="sng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400" b="1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latin typeface="FuturaPT-Book"/>
                <a:cs typeface="Calibri"/>
              </a:rPr>
              <a:t>Tell us: 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25" dirty="0">
                <a:solidFill>
                  <a:srgbClr val="58595B"/>
                </a:solidFill>
                <a:latin typeface="FuturaPT-Book"/>
                <a:cs typeface="Calibri"/>
              </a:rPr>
              <a:t>IN ONE SENTENCE </a:t>
            </a:r>
            <a:r>
              <a:rPr lang="en-GB" sz="2200" spc="-25" dirty="0">
                <a:solidFill>
                  <a:srgbClr val="58595B"/>
                </a:solidFill>
                <a:latin typeface="FuturaPT-Book"/>
                <a:cs typeface="Calibri"/>
              </a:rPr>
              <a:t>define the project</a:t>
            </a:r>
          </a:p>
          <a:p>
            <a:pPr marL="447675" indent="-192088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spc="-25" dirty="0">
                <a:solidFill>
                  <a:srgbClr val="58595B"/>
                </a:solidFill>
                <a:latin typeface="FuturaPT-Book"/>
                <a:cs typeface="Calibri"/>
              </a:rPr>
              <a:t>Concisely state your core value proposition, including targeted market</a:t>
            </a:r>
          </a:p>
          <a:p>
            <a:pPr marL="447675" indent="-192088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spc="-25" dirty="0">
                <a:solidFill>
                  <a:srgbClr val="58595B"/>
                </a:solidFill>
                <a:latin typeface="FuturaPT-Book"/>
                <a:cs typeface="Calibri"/>
              </a:rPr>
              <a:t>Tell which unique benefit you will provide to which customers</a:t>
            </a:r>
          </a:p>
          <a:p>
            <a:pPr marL="447675" indent="-192088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spc="-25" dirty="0">
                <a:solidFill>
                  <a:srgbClr val="58595B"/>
                </a:solidFill>
                <a:latin typeface="FuturaPT-Book"/>
                <a:cs typeface="Calibri"/>
              </a:rPr>
              <a:t>What need will you address?</a:t>
            </a:r>
            <a:endParaRPr lang="en-GB" sz="2200" spc="-3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400" dirty="0">
              <a:latin typeface="FuturaPT-Book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latin typeface="FuturaPT-Book"/>
                <a:cs typeface="Calibri"/>
              </a:rPr>
              <a:t>Key objective: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spc="-25" dirty="0">
                <a:solidFill>
                  <a:srgbClr val="58595B"/>
                </a:solidFill>
                <a:latin typeface="FuturaPT-Book"/>
                <a:cs typeface="Calibri"/>
              </a:rPr>
              <a:t>Everyone should know the basic idea and value proposition of the project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600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US" sz="2400" b="1" u="sng" spc="-50" dirty="0">
                <a:solidFill>
                  <a:srgbClr val="24435D"/>
                </a:solidFill>
                <a:latin typeface="FuturaPT-Book"/>
                <a:cs typeface="Calibri"/>
              </a:rPr>
              <a:t>TEAM</a:t>
            </a:r>
            <a:endParaRPr lang="en-US" sz="2200" b="1" u="sng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US" sz="1400" b="1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US" sz="2200" b="1" spc="-50" dirty="0">
                <a:solidFill>
                  <a:srgbClr val="E95436"/>
                </a:solidFill>
                <a:latin typeface="FuturaPT-Book"/>
                <a:cs typeface="Calibri"/>
              </a:rPr>
              <a:t>Tell us: 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US" sz="2200" b="1" spc="-25" dirty="0">
                <a:solidFill>
                  <a:srgbClr val="58595B"/>
                </a:solidFill>
                <a:latin typeface="FuturaPT-Book"/>
                <a:cs typeface="Calibri"/>
              </a:rPr>
              <a:t>The laboratories involved</a:t>
            </a:r>
            <a:r>
              <a:rPr lang="en-US" sz="2200" spc="-25" dirty="0">
                <a:solidFill>
                  <a:srgbClr val="58595B"/>
                </a:solidFill>
                <a:latin typeface="FuturaPT-Book"/>
                <a:cs typeface="Calibri"/>
              </a:rPr>
              <a:t> – crisp and relevant experience on key players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US" sz="1400" dirty="0">
              <a:latin typeface="FuturaPT-Book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US" sz="2200" b="1" spc="-50" dirty="0">
                <a:solidFill>
                  <a:srgbClr val="E95436"/>
                </a:solidFill>
                <a:latin typeface="FuturaPT-Book"/>
                <a:cs typeface="Calibri"/>
              </a:rPr>
              <a:t>Key objective:</a:t>
            </a:r>
          </a:p>
          <a:p>
            <a:pPr algn="just">
              <a:spcBef>
                <a:spcPts val="35"/>
              </a:spcBef>
            </a:pPr>
            <a:r>
              <a:rPr lang="en-GB" sz="2200" spc="-25" dirty="0">
                <a:solidFill>
                  <a:srgbClr val="58595B"/>
                </a:solidFill>
                <a:latin typeface="FuturaPT-Book"/>
                <a:cs typeface="Calibri"/>
              </a:rPr>
              <a:t>Make the audience confident that there is a core group </a:t>
            </a:r>
            <a:r>
              <a:rPr lang="en-US" sz="2200" spc="-25" dirty="0">
                <a:solidFill>
                  <a:srgbClr val="58595B"/>
                </a:solidFill>
                <a:latin typeface="FuturaPT-Book"/>
                <a:cs typeface="Calibri"/>
              </a:rPr>
              <a:t>working on the project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126904" y="1086721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highlight>
                  <a:srgbClr val="F8C8B6"/>
                </a:highlight>
                <a:cs typeface="Calibri"/>
              </a:rPr>
              <a:t>1 slide =&gt; 1 min</a:t>
            </a:r>
          </a:p>
        </p:txBody>
      </p:sp>
    </p:spTree>
    <p:extLst>
      <p:ext uri="{BB962C8B-B14F-4D97-AF65-F5344CB8AC3E}">
        <p14:creationId xmlns:p14="http://schemas.microsoft.com/office/powerpoint/2010/main" val="268227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0D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  <a:latin typeface="FuturaPT-Book"/>
              </a:rPr>
              <a:t>Opportunity / Market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643066" y="1415692"/>
            <a:ext cx="1103656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000" b="1" spc="-50" dirty="0">
                <a:solidFill>
                  <a:srgbClr val="E95436"/>
                </a:solidFill>
                <a:latin typeface="FuturaPT-Book"/>
                <a:cs typeface="Calibri"/>
              </a:rPr>
              <a:t>Tell us:</a:t>
            </a:r>
          </a:p>
          <a:p>
            <a:pPr marL="447675" lvl="1" indent="-192088" algn="just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latin typeface="FuturaPT-Book"/>
                <a:cs typeface="Calibri"/>
              </a:rPr>
              <a:t>Problem statement:</a:t>
            </a:r>
          </a:p>
          <a:p>
            <a:pPr marL="998537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z="2000" spc="-25" dirty="0">
                <a:solidFill>
                  <a:srgbClr val="58595B"/>
                </a:solidFill>
                <a:latin typeface="FuturaPT-Book"/>
                <a:cs typeface="Calibri"/>
              </a:rPr>
              <a:t>To which unmet needs does your project answer</a:t>
            </a:r>
          </a:p>
          <a:p>
            <a:pPr marL="998537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z="2000" spc="-25" dirty="0">
                <a:solidFill>
                  <a:srgbClr val="58595B"/>
                </a:solidFill>
                <a:latin typeface="FuturaPT-Book"/>
                <a:cs typeface="Calibri"/>
              </a:rPr>
              <a:t>Explain why does the problem persist</a:t>
            </a:r>
            <a:endParaRPr lang="en-GB" dirty="0">
              <a:latin typeface="FuturaPT-Book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400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400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400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400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marL="447675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latin typeface="FuturaPT-Book"/>
                <a:cs typeface="Calibri"/>
              </a:rPr>
              <a:t>Market: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z="2000" spc="-25" dirty="0">
                <a:solidFill>
                  <a:srgbClr val="58595B"/>
                </a:solidFill>
                <a:latin typeface="FuturaPT-Book"/>
                <a:cs typeface="Calibri"/>
              </a:rPr>
              <a:t>Identify the market size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z="2000" spc="-25" dirty="0">
                <a:solidFill>
                  <a:srgbClr val="58595B"/>
                </a:solidFill>
                <a:latin typeface="FuturaPT-Book"/>
                <a:cs typeface="Calibri"/>
              </a:rPr>
              <a:t>How does the market change/grow over time?</a:t>
            </a:r>
          </a:p>
          <a:p>
            <a:pPr marL="727075" lvl="1" algn="just">
              <a:spcBef>
                <a:spcPts val="35"/>
              </a:spcBef>
            </a:pPr>
            <a:endParaRPr lang="en-GB" sz="1400" b="1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marL="727075" lvl="1" algn="just">
              <a:spcBef>
                <a:spcPts val="35"/>
              </a:spcBef>
            </a:pPr>
            <a:endParaRPr lang="en-GB" sz="1400" b="1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marL="727075" lvl="1" algn="just">
              <a:spcBef>
                <a:spcPts val="35"/>
              </a:spcBef>
            </a:pPr>
            <a:endParaRPr lang="en-GB" sz="1400" b="1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marL="727075" lvl="1" algn="just">
              <a:spcBef>
                <a:spcPts val="35"/>
              </a:spcBef>
            </a:pPr>
            <a:endParaRPr lang="en-GB" sz="1400" b="1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marL="727075" lvl="1" algn="just">
              <a:spcBef>
                <a:spcPts val="35"/>
              </a:spcBef>
            </a:pPr>
            <a:endParaRPr lang="en-GB" sz="1400" b="1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000" b="1" spc="-50" dirty="0">
                <a:solidFill>
                  <a:srgbClr val="E95436"/>
                </a:solidFill>
                <a:latin typeface="FuturaPT-Book"/>
                <a:cs typeface="Calibri"/>
              </a:rPr>
              <a:t>Key objective:</a:t>
            </a:r>
          </a:p>
          <a:p>
            <a:pPr algn="just">
              <a:spcBef>
                <a:spcPts val="26"/>
              </a:spcBef>
            </a:pPr>
            <a:r>
              <a:rPr lang="en-US" sz="2000" spc="-19" dirty="0">
                <a:solidFill>
                  <a:srgbClr val="58595B"/>
                </a:solidFill>
                <a:latin typeface="FuturaPT-Book"/>
                <a:cs typeface="Calibri"/>
              </a:rPr>
              <a:t>Establish the problem statement and the unmet need provided by your solution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126904" y="1086721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highlight>
                  <a:srgbClr val="F8C8B6"/>
                </a:highlight>
                <a:cs typeface="Calibri"/>
              </a:rPr>
              <a:t>2 slides =&gt; 2 min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9E3C4A72-2980-4F9C-9648-248B57E7D84C}"/>
              </a:ext>
            </a:extLst>
          </p:cNvPr>
          <p:cNvSpPr/>
          <p:nvPr/>
        </p:nvSpPr>
        <p:spPr>
          <a:xfrm>
            <a:off x="2694418" y="2785357"/>
            <a:ext cx="690064" cy="601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5365DC4A-61C9-427C-B86B-C225B76D3C52}"/>
              </a:ext>
            </a:extLst>
          </p:cNvPr>
          <p:cNvSpPr txBox="1"/>
          <p:nvPr/>
        </p:nvSpPr>
        <p:spPr>
          <a:xfrm>
            <a:off x="3512795" y="3022586"/>
            <a:ext cx="4246239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00"/>
              </a:lnSpc>
            </a:pPr>
            <a:r>
              <a:rPr lang="en-GB" sz="1400" b="1" spc="85" dirty="0">
                <a:solidFill>
                  <a:srgbClr val="EA5B3E"/>
                </a:solidFill>
                <a:latin typeface="FuturaPT-Book"/>
                <a:cs typeface="Times New Roman"/>
              </a:rPr>
              <a:t>Describe </a:t>
            </a:r>
            <a:r>
              <a:rPr lang="en-GB" sz="1400" b="1" spc="130" dirty="0">
                <a:solidFill>
                  <a:srgbClr val="EA5B3E"/>
                </a:solidFill>
                <a:latin typeface="FuturaPT-Book"/>
                <a:cs typeface="Times New Roman"/>
              </a:rPr>
              <a:t>the </a:t>
            </a:r>
            <a:r>
              <a:rPr lang="en-GB" sz="1400" b="1" spc="-30" dirty="0">
                <a:solidFill>
                  <a:srgbClr val="EA5B3E"/>
                </a:solidFill>
                <a:latin typeface="FuturaPT-Book"/>
                <a:cs typeface="Times New Roman"/>
              </a:rPr>
              <a:t>problem, </a:t>
            </a:r>
            <a:r>
              <a:rPr lang="en-GB" sz="1400" b="1" spc="5" dirty="0">
                <a:solidFill>
                  <a:srgbClr val="EA5B3E"/>
                </a:solidFill>
                <a:latin typeface="FuturaPT-Book"/>
                <a:cs typeface="Times New Roman"/>
              </a:rPr>
              <a:t>convey  </a:t>
            </a:r>
            <a:r>
              <a:rPr lang="en-GB" sz="1400" b="1" spc="130" dirty="0">
                <a:solidFill>
                  <a:srgbClr val="EA5B3E"/>
                </a:solidFill>
                <a:latin typeface="FuturaPT-Book"/>
                <a:cs typeface="Times New Roman"/>
              </a:rPr>
              <a:t>the</a:t>
            </a:r>
            <a:r>
              <a:rPr lang="en-GB" sz="1400" b="1" spc="190" dirty="0">
                <a:solidFill>
                  <a:srgbClr val="EA5B3E"/>
                </a:solidFill>
                <a:latin typeface="FuturaPT-Book"/>
                <a:cs typeface="Times New Roman"/>
              </a:rPr>
              <a:t> </a:t>
            </a:r>
            <a:r>
              <a:rPr lang="en-GB" sz="1400" b="1" spc="-5" dirty="0">
                <a:solidFill>
                  <a:srgbClr val="EA5B3E"/>
                </a:solidFill>
                <a:latin typeface="FuturaPT-Book"/>
                <a:cs typeface="Times New Roman"/>
              </a:rPr>
              <a:t>pain</a:t>
            </a:r>
            <a:endParaRPr lang="en-GB" sz="1400" b="1" dirty="0">
              <a:solidFill>
                <a:srgbClr val="EA5B3E"/>
              </a:solidFill>
              <a:latin typeface="FuturaPT-Book"/>
              <a:cs typeface="Times New Roman"/>
            </a:endParaRPr>
          </a:p>
        </p:txBody>
      </p:sp>
      <p:sp>
        <p:nvSpPr>
          <p:cNvPr id="11" name="object 23">
            <a:extLst>
              <a:ext uri="{FF2B5EF4-FFF2-40B4-BE49-F238E27FC236}">
                <a16:creationId xmlns:a16="http://schemas.microsoft.com/office/drawing/2014/main" id="{DD82950D-3FA0-4108-AAA2-20727AE2775E}"/>
              </a:ext>
            </a:extLst>
          </p:cNvPr>
          <p:cNvSpPr/>
          <p:nvPr/>
        </p:nvSpPr>
        <p:spPr>
          <a:xfrm>
            <a:off x="2691243" y="4739102"/>
            <a:ext cx="687231" cy="45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B4BC62DB-BAA4-41F9-8F2A-B4DB2654D984}"/>
              </a:ext>
            </a:extLst>
          </p:cNvPr>
          <p:cNvSpPr txBox="1"/>
          <p:nvPr/>
        </p:nvSpPr>
        <p:spPr>
          <a:xfrm>
            <a:off x="3512795" y="4874467"/>
            <a:ext cx="4697501" cy="206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</a:pPr>
            <a:r>
              <a:rPr lang="en-GB" sz="1400" b="1" spc="85" dirty="0">
                <a:solidFill>
                  <a:srgbClr val="EA5B3E"/>
                </a:solidFill>
                <a:latin typeface="FuturaPT-Book"/>
                <a:cs typeface="Times New Roman"/>
              </a:rPr>
              <a:t>Show </a:t>
            </a:r>
            <a:r>
              <a:rPr lang="en-GB" sz="1400" b="1" spc="-50" dirty="0">
                <a:solidFill>
                  <a:srgbClr val="EA5B3E"/>
                </a:solidFill>
                <a:latin typeface="FuturaPT-Book"/>
                <a:cs typeface="Times New Roman"/>
              </a:rPr>
              <a:t>how </a:t>
            </a:r>
            <a:r>
              <a:rPr lang="en-GB" sz="1400" b="1" spc="75" dirty="0">
                <a:solidFill>
                  <a:srgbClr val="EA5B3E"/>
                </a:solidFill>
                <a:latin typeface="FuturaPT-Book"/>
                <a:cs typeface="Times New Roman"/>
              </a:rPr>
              <a:t>there </a:t>
            </a:r>
            <a:r>
              <a:rPr lang="en-GB" sz="1400" b="1" spc="90" dirty="0">
                <a:solidFill>
                  <a:srgbClr val="EA5B3E"/>
                </a:solidFill>
                <a:latin typeface="FuturaPT-Book"/>
                <a:cs typeface="Times New Roman"/>
              </a:rPr>
              <a:t>is </a:t>
            </a:r>
            <a:r>
              <a:rPr lang="en-GB" sz="1400" b="1" spc="130" dirty="0">
                <a:solidFill>
                  <a:srgbClr val="EA5B3E"/>
                </a:solidFill>
                <a:latin typeface="FuturaPT-Book"/>
                <a:cs typeface="Times New Roman"/>
              </a:rPr>
              <a:t>a </a:t>
            </a:r>
            <a:r>
              <a:rPr lang="en-GB" sz="1400" b="1" spc="-15" dirty="0">
                <a:solidFill>
                  <a:srgbClr val="EA5B3E"/>
                </a:solidFill>
                <a:latin typeface="FuturaPT-Book"/>
                <a:cs typeface="Times New Roman"/>
              </a:rPr>
              <a:t>big  </a:t>
            </a:r>
            <a:r>
              <a:rPr lang="en-GB" sz="1400" b="1" spc="90" dirty="0">
                <a:solidFill>
                  <a:srgbClr val="EA5B3E"/>
                </a:solidFill>
                <a:latin typeface="FuturaPT-Book"/>
                <a:cs typeface="Times New Roman"/>
              </a:rPr>
              <a:t>market </a:t>
            </a:r>
            <a:r>
              <a:rPr lang="en-GB" sz="1400" b="1" spc="60" dirty="0">
                <a:solidFill>
                  <a:srgbClr val="EA5B3E"/>
                </a:solidFill>
                <a:latin typeface="FuturaPT-Book"/>
                <a:cs typeface="Times New Roman"/>
              </a:rPr>
              <a:t>for </a:t>
            </a:r>
            <a:r>
              <a:rPr lang="en-GB" sz="1400" b="1" spc="-35" dirty="0">
                <a:solidFill>
                  <a:srgbClr val="EA5B3E"/>
                </a:solidFill>
                <a:latin typeface="FuturaPT-Book"/>
                <a:cs typeface="Times New Roman"/>
              </a:rPr>
              <a:t>your</a:t>
            </a:r>
            <a:r>
              <a:rPr lang="en-GB" sz="1400" b="1" spc="250" dirty="0">
                <a:solidFill>
                  <a:srgbClr val="EA5B3E"/>
                </a:solidFill>
                <a:latin typeface="FuturaPT-Book"/>
                <a:cs typeface="Times New Roman"/>
              </a:rPr>
              <a:t> </a:t>
            </a:r>
            <a:r>
              <a:rPr lang="en-GB" sz="1400" b="1" spc="-5" dirty="0">
                <a:solidFill>
                  <a:srgbClr val="EA5B3E"/>
                </a:solidFill>
                <a:latin typeface="FuturaPT-Book"/>
                <a:cs typeface="Times New Roman"/>
              </a:rPr>
              <a:t>solution</a:t>
            </a:r>
            <a:endParaRPr lang="en-GB" sz="1400" b="1" dirty="0">
              <a:solidFill>
                <a:srgbClr val="EA5B3E"/>
              </a:solidFill>
              <a:latin typeface="FuturaPT-Book"/>
              <a:cs typeface="Times New Roman"/>
            </a:endParaRPr>
          </a:p>
        </p:txBody>
      </p:sp>
      <p:sp>
        <p:nvSpPr>
          <p:cNvPr id="13" name="object 183">
            <a:extLst>
              <a:ext uri="{FF2B5EF4-FFF2-40B4-BE49-F238E27FC236}">
                <a16:creationId xmlns:a16="http://schemas.microsoft.com/office/drawing/2014/main" id="{D9AD50DE-A2CA-4E80-9F65-E9AB4CEC587F}"/>
              </a:ext>
            </a:extLst>
          </p:cNvPr>
          <p:cNvSpPr/>
          <p:nvPr/>
        </p:nvSpPr>
        <p:spPr>
          <a:xfrm>
            <a:off x="9214931" y="2636274"/>
            <a:ext cx="2406839" cy="1585452"/>
          </a:xfrm>
          <a:custGeom>
            <a:avLst/>
            <a:gdLst>
              <a:gd name="connsiteX0" fmla="*/ 0 w 2406839"/>
              <a:gd name="connsiteY0" fmla="*/ 0 h 1585452"/>
              <a:gd name="connsiteX1" fmla="*/ 2406839 w 2406839"/>
              <a:gd name="connsiteY1" fmla="*/ 0 h 1585452"/>
              <a:gd name="connsiteX2" fmla="*/ 2406839 w 2406839"/>
              <a:gd name="connsiteY2" fmla="*/ 1585452 h 1585452"/>
              <a:gd name="connsiteX3" fmla="*/ 0 w 2406839"/>
              <a:gd name="connsiteY3" fmla="*/ 1585452 h 1585452"/>
              <a:gd name="connsiteX4" fmla="*/ 0 w 2406839"/>
              <a:gd name="connsiteY4" fmla="*/ 0 h 158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839" h="1585452" fill="none" extrusionOk="0">
                <a:moveTo>
                  <a:pt x="0" y="0"/>
                </a:moveTo>
                <a:cubicBezTo>
                  <a:pt x="641905" y="-158973"/>
                  <a:pt x="1237671" y="-63668"/>
                  <a:pt x="2406839" y="0"/>
                </a:cubicBezTo>
                <a:cubicBezTo>
                  <a:pt x="2519188" y="201910"/>
                  <a:pt x="2411875" y="879832"/>
                  <a:pt x="2406839" y="1585452"/>
                </a:cubicBezTo>
                <a:cubicBezTo>
                  <a:pt x="2028668" y="1472936"/>
                  <a:pt x="388942" y="1587195"/>
                  <a:pt x="0" y="1585452"/>
                </a:cubicBezTo>
                <a:cubicBezTo>
                  <a:pt x="-97698" y="1425160"/>
                  <a:pt x="138727" y="338778"/>
                  <a:pt x="0" y="0"/>
                </a:cubicBezTo>
                <a:close/>
              </a:path>
              <a:path w="2406839" h="1585452" stroke="0" extrusionOk="0">
                <a:moveTo>
                  <a:pt x="0" y="0"/>
                </a:moveTo>
                <a:cubicBezTo>
                  <a:pt x="977518" y="109261"/>
                  <a:pt x="1834309" y="-110647"/>
                  <a:pt x="2406839" y="0"/>
                </a:cubicBezTo>
                <a:cubicBezTo>
                  <a:pt x="2478809" y="465551"/>
                  <a:pt x="2440154" y="1358773"/>
                  <a:pt x="2406839" y="1585452"/>
                </a:cubicBezTo>
                <a:cubicBezTo>
                  <a:pt x="1595932" y="1664214"/>
                  <a:pt x="1096227" y="1494763"/>
                  <a:pt x="0" y="1585452"/>
                </a:cubicBezTo>
                <a:cubicBezTo>
                  <a:pt x="-14269" y="953392"/>
                  <a:pt x="-127168" y="588424"/>
                  <a:pt x="0" y="0"/>
                </a:cubicBezTo>
                <a:close/>
              </a:path>
            </a:pathLst>
          </a:custGeom>
          <a:solidFill>
            <a:srgbClr val="EA5B3E"/>
          </a:solidFill>
          <a:ln>
            <a:solidFill>
              <a:srgbClr val="E85C44"/>
            </a:solidFill>
            <a:extLst>
              <a:ext uri="{C807C97D-BFC1-408E-A445-0C87EB9F89A2}">
                <ask:lineSketchStyleProps xmlns:ask="http://schemas.microsoft.com/office/drawing/2018/sketchyshapes" sd="173522476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/>
          <a:lstStyle/>
          <a:p>
            <a:endParaRPr lang="en-GB" sz="2400" dirty="0"/>
          </a:p>
        </p:txBody>
      </p:sp>
      <p:sp>
        <p:nvSpPr>
          <p:cNvPr id="14" name="object 185">
            <a:extLst>
              <a:ext uri="{FF2B5EF4-FFF2-40B4-BE49-F238E27FC236}">
                <a16:creationId xmlns:a16="http://schemas.microsoft.com/office/drawing/2014/main" id="{5BEC5252-B682-467E-B063-D6D5B9188687}"/>
              </a:ext>
            </a:extLst>
          </p:cNvPr>
          <p:cNvSpPr txBox="1"/>
          <p:nvPr/>
        </p:nvSpPr>
        <p:spPr>
          <a:xfrm>
            <a:off x="10108656" y="2879046"/>
            <a:ext cx="1352770" cy="641201"/>
          </a:xfrm>
          <a:prstGeom prst="rect">
            <a:avLst/>
          </a:prstGeom>
          <a:solidFill>
            <a:srgbClr val="EA5B3E"/>
          </a:solidFill>
        </p:spPr>
        <p:txBody>
          <a:bodyPr vert="horz" wrap="square" lIns="0" tIns="0" rIns="0" bIns="0" rtlCol="0">
            <a:spAutoFit/>
          </a:bodyPr>
          <a:lstStyle/>
          <a:p>
            <a:pPr marL="55244" indent="-43180">
              <a:lnSpc>
                <a:spcPct val="100000"/>
              </a:lnSpc>
            </a:pPr>
            <a:r>
              <a:rPr lang="en-GB" sz="1400" spc="-90" dirty="0">
                <a:solidFill>
                  <a:srgbClr val="FFFFFF"/>
                </a:solidFill>
                <a:cs typeface="Trebuchet MS"/>
              </a:rPr>
              <a:t>(Clear)</a:t>
            </a:r>
            <a:r>
              <a:rPr lang="en-GB" sz="1400" spc="-105" dirty="0">
                <a:solidFill>
                  <a:srgbClr val="FFFFFF"/>
                </a:solidFill>
                <a:cs typeface="Trebuchet MS"/>
              </a:rPr>
              <a:t> </a:t>
            </a:r>
            <a:r>
              <a:rPr lang="en-GB" sz="2000" b="1" spc="-55" dirty="0">
                <a:solidFill>
                  <a:srgbClr val="FFFFFF"/>
                </a:solidFill>
                <a:cs typeface="Calibri"/>
              </a:rPr>
              <a:t>Problem</a:t>
            </a:r>
            <a:endParaRPr lang="en-GB" sz="2000" dirty="0"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160"/>
              </a:spcBef>
            </a:pPr>
            <a:r>
              <a:rPr lang="en-GB" sz="1400" spc="-95" dirty="0">
                <a:solidFill>
                  <a:srgbClr val="FFFFFF"/>
                </a:solidFill>
                <a:cs typeface="Trebuchet MS"/>
              </a:rPr>
              <a:t>(Large) </a:t>
            </a:r>
            <a:r>
              <a:rPr lang="en-GB" sz="2000" b="1" spc="-45" dirty="0">
                <a:solidFill>
                  <a:srgbClr val="FFFFFF"/>
                </a:solidFill>
                <a:cs typeface="Calibri"/>
              </a:rPr>
              <a:t>Market</a:t>
            </a:r>
            <a:endParaRPr lang="en-GB" sz="2000" dirty="0">
              <a:cs typeface="Calibri"/>
            </a:endParaRPr>
          </a:p>
        </p:txBody>
      </p:sp>
      <p:sp>
        <p:nvSpPr>
          <p:cNvPr id="15" name="object 186">
            <a:extLst>
              <a:ext uri="{FF2B5EF4-FFF2-40B4-BE49-F238E27FC236}">
                <a16:creationId xmlns:a16="http://schemas.microsoft.com/office/drawing/2014/main" id="{DB7D87C5-5E56-4170-85EA-DE0BB9B98599}"/>
              </a:ext>
            </a:extLst>
          </p:cNvPr>
          <p:cNvSpPr txBox="1"/>
          <p:nvPr/>
        </p:nvSpPr>
        <p:spPr>
          <a:xfrm>
            <a:off x="9478473" y="3600906"/>
            <a:ext cx="2070461" cy="430886"/>
          </a:xfrm>
          <a:prstGeom prst="rect">
            <a:avLst/>
          </a:prstGeom>
          <a:solidFill>
            <a:srgbClr val="EA5B3E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800" spc="80" dirty="0">
                <a:solidFill>
                  <a:srgbClr val="FFFFFF"/>
                </a:solidFill>
                <a:cs typeface="Trebuchet MS"/>
              </a:rPr>
              <a:t>= </a:t>
            </a:r>
            <a:r>
              <a:rPr lang="en-GB" sz="1400" spc="-95" dirty="0">
                <a:solidFill>
                  <a:srgbClr val="FFFFFF"/>
                </a:solidFill>
                <a:cs typeface="Trebuchet MS"/>
              </a:rPr>
              <a:t>(Great) </a:t>
            </a:r>
            <a:r>
              <a:rPr lang="en-GB" sz="1400" spc="90" dirty="0">
                <a:solidFill>
                  <a:srgbClr val="FFFFFF"/>
                </a:solidFill>
                <a:cs typeface="Trebuchet MS"/>
              </a:rPr>
              <a:t> </a:t>
            </a:r>
            <a:r>
              <a:rPr lang="en-GB" sz="2000" b="1" spc="-40" dirty="0">
                <a:solidFill>
                  <a:srgbClr val="FFFFFF"/>
                </a:solidFill>
                <a:cs typeface="Calibri"/>
              </a:rPr>
              <a:t>Opportunity</a:t>
            </a:r>
            <a:endParaRPr lang="en-GB" sz="2000" dirty="0">
              <a:cs typeface="Calibri"/>
            </a:endParaRPr>
          </a:p>
        </p:txBody>
      </p:sp>
      <p:sp>
        <p:nvSpPr>
          <p:cNvPr id="16" name="object 188">
            <a:extLst>
              <a:ext uri="{FF2B5EF4-FFF2-40B4-BE49-F238E27FC236}">
                <a16:creationId xmlns:a16="http://schemas.microsoft.com/office/drawing/2014/main" id="{B20E5A04-AF51-4A61-835F-E7DD82862970}"/>
              </a:ext>
            </a:extLst>
          </p:cNvPr>
          <p:cNvSpPr txBox="1"/>
          <p:nvPr/>
        </p:nvSpPr>
        <p:spPr>
          <a:xfrm>
            <a:off x="9476262" y="3232677"/>
            <a:ext cx="179389" cy="307777"/>
          </a:xfrm>
          <a:prstGeom prst="rect">
            <a:avLst/>
          </a:prstGeom>
          <a:solidFill>
            <a:srgbClr val="EA5B3E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000" spc="80" dirty="0">
                <a:solidFill>
                  <a:srgbClr val="FFFFFF"/>
                </a:solidFill>
                <a:cs typeface="Trebuchet MS"/>
              </a:rPr>
              <a:t>+</a:t>
            </a:r>
            <a:endParaRPr lang="en-GB" sz="2000" dirty="0"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7416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0D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  <a:latin typeface="FuturaPT-Book"/>
              </a:rPr>
              <a:t>Solution / Competition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399922" y="1150359"/>
            <a:ext cx="110972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latin typeface="FuturaPT-Book"/>
                <a:cs typeface="Calibri"/>
              </a:rPr>
              <a:t>Tell us:</a:t>
            </a:r>
          </a:p>
          <a:p>
            <a:pPr marL="447675" lvl="1" indent="-177800" algn="just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US" spc="-25" dirty="0">
                <a:solidFill>
                  <a:srgbClr val="58595B"/>
                </a:solidFill>
                <a:latin typeface="FuturaPT-Book"/>
                <a:cs typeface="Calibri"/>
              </a:rPr>
              <a:t>Demonstrate your solution and its technical specification - </a:t>
            </a:r>
            <a:r>
              <a:rPr lang="en-GB" spc="-25" dirty="0">
                <a:solidFill>
                  <a:srgbClr val="58595B"/>
                </a:solidFill>
                <a:latin typeface="FuturaPT-Book"/>
                <a:cs typeface="Calibri"/>
              </a:rPr>
              <a:t>What are you offering to whom? </a:t>
            </a:r>
          </a:p>
          <a:p>
            <a:pPr marL="1012825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Times New Roman"/>
              </a:rPr>
              <a:t>Explain your innovation / IP (protection and valuation strategy)</a:t>
            </a:r>
          </a:p>
          <a:p>
            <a:pPr marL="1012825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Times New Roman"/>
              </a:rPr>
              <a:t>Explain how you will keep your promise (clinical studies, lab scales…)</a:t>
            </a:r>
          </a:p>
          <a:p>
            <a:pPr marL="1012825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Times New Roman"/>
              </a:rPr>
              <a:t>Explain your target product profile </a:t>
            </a:r>
          </a:p>
          <a:p>
            <a:pPr algn="just">
              <a:spcBef>
                <a:spcPts val="35"/>
              </a:spcBef>
            </a:pPr>
            <a:endParaRPr lang="en-GB" sz="1400" spc="-25" dirty="0">
              <a:solidFill>
                <a:srgbClr val="58595B"/>
              </a:solidFill>
              <a:latin typeface="FuturaPT-Book"/>
              <a:cs typeface="Times New Roman"/>
            </a:endParaRPr>
          </a:p>
          <a:p>
            <a:pPr marL="447675" lvl="1" indent="-177800" algn="just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Calibri"/>
              </a:rPr>
              <a:t>Where do you play in the environment outlined above?</a:t>
            </a:r>
          </a:p>
          <a:p>
            <a:pPr marL="447675" lvl="1" indent="-177800" algn="just">
              <a:spcBef>
                <a:spcPts val="35"/>
              </a:spcBef>
              <a:buFont typeface="Arial" panose="020B0604020202020204" pitchFamily="34" charset="0"/>
              <a:buChar char="•"/>
            </a:pPr>
            <a:endParaRPr lang="en-GB" sz="1400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marL="447675" lvl="1" indent="-177800" algn="just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Times New Roman"/>
              </a:rPr>
              <a:t>Validate your differentiation and USP</a:t>
            </a:r>
          </a:p>
          <a:p>
            <a:pPr marL="1012825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Times New Roman"/>
              </a:rPr>
              <a:t>What is your differentiator or unique competitive advantage?</a:t>
            </a:r>
          </a:p>
          <a:p>
            <a:pPr marL="1012825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Times New Roman"/>
              </a:rPr>
              <a:t>Quantify 3 to 4 key benefits you provide</a:t>
            </a:r>
          </a:p>
          <a:p>
            <a:pPr marL="0" lvl="1" algn="just">
              <a:spcBef>
                <a:spcPts val="35"/>
              </a:spcBef>
            </a:pPr>
            <a:endParaRPr lang="en-GB" sz="1400" spc="-25" dirty="0">
              <a:solidFill>
                <a:srgbClr val="58595B"/>
              </a:solidFill>
              <a:latin typeface="FuturaPT-Book"/>
              <a:cs typeface="Times New Roman"/>
            </a:endParaRPr>
          </a:p>
          <a:p>
            <a:pPr marL="447675" lvl="1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Calibri"/>
              </a:rPr>
              <a:t>How and why is your solution better?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2200" b="1" spc="-50" dirty="0">
              <a:solidFill>
                <a:srgbClr val="E95436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latin typeface="FuturaPT-Book"/>
                <a:cs typeface="Calibri"/>
              </a:rPr>
              <a:t>Key objective:</a:t>
            </a:r>
          </a:p>
          <a:p>
            <a:pPr marL="447675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Calibri"/>
              </a:rPr>
              <a:t>Help the audience to understand: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Times New Roman"/>
              </a:rPr>
              <a:t>How you will solve the problem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Times New Roman"/>
              </a:rPr>
              <a:t>Who you are competing with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Times New Roman"/>
              </a:rPr>
              <a:t>Why you have a better product or solution than others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latin typeface="FuturaPT-Book"/>
                <a:cs typeface="Times New Roman"/>
              </a:rPr>
              <a:t>How you can win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394171" y="1033422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highlight>
                  <a:srgbClr val="F8C8B6"/>
                </a:highlight>
                <a:cs typeface="Calibri"/>
              </a:rPr>
              <a:t>2 slides =&gt; 2 min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C2C26E3-AA3C-481F-9969-6CDD5ACA9F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40" y="4221636"/>
            <a:ext cx="3019425" cy="90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9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0D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  <a:latin typeface="FuturaPT-Book"/>
              </a:rPr>
              <a:t>The Ask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502567" y="1335695"/>
            <a:ext cx="951733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latin typeface="FuturaPT-Book"/>
                <a:cs typeface="Calibri"/>
              </a:rPr>
              <a:t>Tell us:</a:t>
            </a:r>
          </a:p>
          <a:p>
            <a:pPr marL="447675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latin typeface="FuturaPT-Book"/>
                <a:cs typeface="Calibri"/>
              </a:rPr>
              <a:t>State your development status</a:t>
            </a:r>
          </a:p>
          <a:p>
            <a:pPr marL="447675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latin typeface="FuturaPT-Book"/>
                <a:cs typeface="Calibri"/>
              </a:rPr>
              <a:t>Tell us what are your next steps and what type of alliance or investment you seek to </a:t>
            </a:r>
            <a:r>
              <a:rPr lang="en-GB" sz="2000" spc="-25" dirty="0" err="1">
                <a:solidFill>
                  <a:srgbClr val="58595B"/>
                </a:solidFill>
                <a:latin typeface="FuturaPT-Book"/>
                <a:cs typeface="Calibri"/>
              </a:rPr>
              <a:t>achive</a:t>
            </a:r>
            <a:endParaRPr lang="en-GB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pc="-25" dirty="0">
              <a:solidFill>
                <a:srgbClr val="58595B"/>
              </a:solidFill>
              <a:latin typeface="FuturaPT-Book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latin typeface="FuturaPT-Book"/>
                <a:cs typeface="Calibri"/>
              </a:rPr>
              <a:t>Key objective:</a:t>
            </a:r>
          </a:p>
          <a:p>
            <a:pPr marL="450850" indent="-182563" algn="just" defTabSz="536575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latin typeface="FuturaPT-Book"/>
                <a:cs typeface="Calibri"/>
              </a:rPr>
              <a:t>Outline what you need to make your project successful</a:t>
            </a:r>
          </a:p>
          <a:p>
            <a:pPr marL="450850" indent="-182563" algn="just" defTabSz="536575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latin typeface="FuturaPT-Book"/>
                <a:cs typeface="Calibri"/>
              </a:rPr>
              <a:t>The audience wants to see that you are hitting milestones and that what you are asking for is necessary to make your project successful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126904" y="1086721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highlight>
                  <a:srgbClr val="F8C8B6"/>
                </a:highlight>
                <a:cs typeface="Calibri"/>
              </a:rPr>
              <a:t>1 slide =&gt; 1 min</a:t>
            </a:r>
          </a:p>
        </p:txBody>
      </p:sp>
      <p:pic>
        <p:nvPicPr>
          <p:cNvPr id="3" name="Espace réservé du contenu 1">
            <a:extLst>
              <a:ext uri="{FF2B5EF4-FFF2-40B4-BE49-F238E27FC236}">
                <a16:creationId xmlns:a16="http://schemas.microsoft.com/office/drawing/2014/main" id="{A55E3732-3214-42D0-BC69-F4BBE8F5A124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86" y="2806569"/>
            <a:ext cx="1522549" cy="161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5033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5E981D2E5022408806ADFAB8E41DC4" ma:contentTypeVersion="14" ma:contentTypeDescription="Crée un document." ma:contentTypeScope="" ma:versionID="bdec7e43d63258aa935738a5cfd712ce">
  <xsd:schema xmlns:xsd="http://www.w3.org/2001/XMLSchema" xmlns:xs="http://www.w3.org/2001/XMLSchema" xmlns:p="http://schemas.microsoft.com/office/2006/metadata/properties" xmlns:ns2="b6d67b92-7728-4b80-abd7-fe778a2642d6" xmlns:ns3="e616c0af-3d2e-4848-8179-35e3607ee877" targetNamespace="http://schemas.microsoft.com/office/2006/metadata/properties" ma:root="true" ma:fieldsID="0da62e7994106122a099a0c9a677e98e" ns2:_="" ns3:_="">
    <xsd:import namespace="b6d67b92-7728-4b80-abd7-fe778a2642d6"/>
    <xsd:import namespace="e616c0af-3d2e-4848-8179-35e3607ee87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67b92-7728-4b80-abd7-fe778a2642d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dexed="true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3" nillable="true" ma:displayName="Taxonomy Catch All Column" ma:hidden="true" ma:list="{9db446b2-bd7d-48c3-99ee-a5c40631de98}" ma:internalName="TaxCatchAll" ma:showField="CatchAllData" ma:web="b6d67b92-7728-4b80-abd7-fe778a2642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16c0af-3d2e-4848-8179-35e3607ee87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d2c2d323-156a-4d02-85f3-f3707d5d69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6d67b92-7728-4b80-abd7-fe778a2642d6">W7QR5V6TVJ7S-455576879-135529</_dlc_DocId>
    <_dlc_DocIdUrl xmlns="b6d67b92-7728-4b80-abd7-fe778a2642d6">
      <Url>https://eurasante.sharepoint.com/sites/Commun/_layouts/15/DocIdRedir.aspx?ID=W7QR5V6TVJ7S-455576879-135529</Url>
      <Description>W7QR5V6TVJ7S-455576879-135529</Description>
    </_dlc_DocIdUrl>
    <TaxCatchAll xmlns="b6d67b92-7728-4b80-abd7-fe778a2642d6" xsi:nil="true"/>
    <lcf76f155ced4ddcb4097134ff3c332f xmlns="e616c0af-3d2e-4848-8179-35e3607ee87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15E336-5B8A-4174-993F-85224AD14D55}"/>
</file>

<file path=customXml/itemProps2.xml><?xml version="1.0" encoding="utf-8"?>
<ds:datastoreItem xmlns:ds="http://schemas.openxmlformats.org/officeDocument/2006/customXml" ds:itemID="{94714600-9851-40A5-9AA1-7FDD8A2D4A83}"/>
</file>

<file path=customXml/itemProps3.xml><?xml version="1.0" encoding="utf-8"?>
<ds:datastoreItem xmlns:ds="http://schemas.openxmlformats.org/officeDocument/2006/customXml" ds:itemID="{1E0B7FB4-1C3A-4EED-BE5B-351B646DCD38}"/>
</file>

<file path=customXml/itemProps4.xml><?xml version="1.0" encoding="utf-8"?>
<ds:datastoreItem xmlns:ds="http://schemas.openxmlformats.org/officeDocument/2006/customXml" ds:itemID="{EF70B256-32D5-41C8-ACC1-7D3950FED54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21862</TotalTime>
  <Words>797</Words>
  <Application>Microsoft Office PowerPoint</Application>
  <PresentationFormat>Grand écran</PresentationFormat>
  <Paragraphs>164</Paragraphs>
  <Slides>10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 New</vt:lpstr>
      <vt:lpstr>Futura LT Book</vt:lpstr>
      <vt:lpstr>FuturaPT-Book</vt:lpstr>
      <vt:lpstr>Karbon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Les Lunettes Bleues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partie</dc:title>
  <dc:creator>LLB</dc:creator>
  <cp:lastModifiedBy>Marine PENTIER</cp:lastModifiedBy>
  <cp:revision>1335</cp:revision>
  <cp:lastPrinted>2020-10-08T07:44:04Z</cp:lastPrinted>
  <dcterms:created xsi:type="dcterms:W3CDTF">2015-05-28T09:30:41Z</dcterms:created>
  <dcterms:modified xsi:type="dcterms:W3CDTF">2023-06-28T07:17:31Z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0x010100BF5E981D2E5022408806ADFAB8E41DC4</vt:lpwstr>
  </property>
  <property fmtid="{D5CDD505-2E9C-101B-9397-08002B2CF9AE}" pid="3" name="_dlc_DocIdItemGuid">
    <vt:lpwstr>f7065a6e-752f-44b9-89cb-8c37b127fa92</vt:lpwstr>
  </property>
</Properties>
</file>